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8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  <p:sldMasterId id="2147483665" r:id="rId2"/>
    <p:sldMasterId id="2147483682" r:id="rId3"/>
    <p:sldMasterId id="2147483699" r:id="rId4"/>
    <p:sldMasterId id="2147483716" r:id="rId5"/>
    <p:sldMasterId id="2147483733" r:id="rId6"/>
    <p:sldMasterId id="2147483750" r:id="rId7"/>
    <p:sldMasterId id="2147483784" r:id="rId8"/>
    <p:sldMasterId id="2147483801" r:id="rId9"/>
  </p:sldMasterIdLst>
  <p:notesMasterIdLst>
    <p:notesMasterId r:id="rId28"/>
  </p:notesMasterIdLst>
  <p:sldIdLst>
    <p:sldId id="739" r:id="rId10"/>
    <p:sldId id="1127" r:id="rId11"/>
    <p:sldId id="1128" r:id="rId12"/>
    <p:sldId id="1129" r:id="rId13"/>
    <p:sldId id="1130" r:id="rId14"/>
    <p:sldId id="1131" r:id="rId15"/>
    <p:sldId id="1132" r:id="rId16"/>
    <p:sldId id="1134" r:id="rId17"/>
    <p:sldId id="1136" r:id="rId18"/>
    <p:sldId id="1137" r:id="rId19"/>
    <p:sldId id="1138" r:id="rId20"/>
    <p:sldId id="1139" r:id="rId21"/>
    <p:sldId id="1140" r:id="rId22"/>
    <p:sldId id="1141" r:id="rId23"/>
    <p:sldId id="1142" r:id="rId24"/>
    <p:sldId id="1143" r:id="rId25"/>
    <p:sldId id="1144" r:id="rId26"/>
    <p:sldId id="1145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886E"/>
    <a:srgbClr val="3366FF"/>
    <a:srgbClr val="A16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5" d="100"/>
          <a:sy n="55" d="100"/>
        </p:scale>
        <p:origin x="139" y="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82872-03E1-44DE-B79A-F833C59F5316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FFF8E-E443-4442-89E0-F739F21A6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5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6549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1512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919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9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6003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5695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010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0557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7283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989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659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139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091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905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43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9065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605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574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5.wmf"/><Relationship Id="rId18" Type="http://schemas.openxmlformats.org/officeDocument/2006/relationships/oleObject" Target="../embeddings/oleObject18.bin"/><Relationship Id="rId3" Type="http://schemas.openxmlformats.org/officeDocument/2006/relationships/slideLayout" Target="../slideLayouts/slideLayout140.xml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27.wmf"/><Relationship Id="rId2" Type="http://schemas.openxmlformats.org/officeDocument/2006/relationships/tags" Target="../tags/tag10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4.wmf"/><Relationship Id="rId5" Type="http://schemas.openxmlformats.org/officeDocument/2006/relationships/image" Target="../media/image2.png"/><Relationship Id="rId15" Type="http://schemas.openxmlformats.org/officeDocument/2006/relationships/image" Target="../media/image26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28.wmf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140.xml"/><Relationship Id="rId7" Type="http://schemas.openxmlformats.org/officeDocument/2006/relationships/image" Target="../media/image29.wmf"/><Relationship Id="rId12" Type="http://schemas.openxmlformats.org/officeDocument/2006/relationships/image" Target="../media/image33.pn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2.png"/><Relationship Id="rId5" Type="http://schemas.openxmlformats.org/officeDocument/2006/relationships/image" Target="../media/image2.png"/><Relationship Id="rId10" Type="http://schemas.openxmlformats.org/officeDocument/2006/relationships/image" Target="../media/image31.emf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0.xml"/><Relationship Id="rId7" Type="http://schemas.openxmlformats.org/officeDocument/2006/relationships/image" Target="../media/image32.wmf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32.wmf"/><Relationship Id="rId3" Type="http://schemas.openxmlformats.org/officeDocument/2006/relationships/slideLayout" Target="../slideLayouts/slideLayout140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41.png"/><Relationship Id="rId2" Type="http://schemas.openxmlformats.org/officeDocument/2006/relationships/tags" Target="../tags/tag13.xml"/><Relationship Id="rId16" Type="http://schemas.openxmlformats.org/officeDocument/2006/relationships/image" Target="../media/image40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5.wmf"/><Relationship Id="rId5" Type="http://schemas.openxmlformats.org/officeDocument/2006/relationships/image" Target="../media/image2.png"/><Relationship Id="rId15" Type="http://schemas.openxmlformats.org/officeDocument/2006/relationships/image" Target="../media/image39.png"/><Relationship Id="rId10" Type="http://schemas.openxmlformats.org/officeDocument/2006/relationships/oleObject" Target="../embeddings/oleObject24.bin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4.wmf"/><Relationship Id="rId1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40.wmf"/><Relationship Id="rId3" Type="http://schemas.openxmlformats.org/officeDocument/2006/relationships/slideLayout" Target="../slideLayouts/slideLayout140.xml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47.png"/><Relationship Id="rId2" Type="http://schemas.openxmlformats.org/officeDocument/2006/relationships/tags" Target="../tags/tag14.xml"/><Relationship Id="rId16" Type="http://schemas.openxmlformats.org/officeDocument/2006/relationships/image" Target="../media/image46.png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39.wmf"/><Relationship Id="rId5" Type="http://schemas.openxmlformats.org/officeDocument/2006/relationships/image" Target="../media/image2.png"/><Relationship Id="rId15" Type="http://schemas.openxmlformats.org/officeDocument/2006/relationships/image" Target="../media/image45.png"/><Relationship Id="rId10" Type="http://schemas.openxmlformats.org/officeDocument/2006/relationships/oleObject" Target="../embeddings/oleObject28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8.wmf"/><Relationship Id="rId1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44.wmf"/><Relationship Id="rId18" Type="http://schemas.openxmlformats.org/officeDocument/2006/relationships/image" Target="../media/image49.png"/><Relationship Id="rId3" Type="http://schemas.openxmlformats.org/officeDocument/2006/relationships/slideLayout" Target="../slideLayouts/slideLayout140.xml"/><Relationship Id="rId21" Type="http://schemas.openxmlformats.org/officeDocument/2006/relationships/oleObject" Target="../embeddings/oleObject37.bin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46.wmf"/><Relationship Id="rId2" Type="http://schemas.openxmlformats.org/officeDocument/2006/relationships/tags" Target="../tags/tag15.xml"/><Relationship Id="rId16" Type="http://schemas.openxmlformats.org/officeDocument/2006/relationships/oleObject" Target="../embeddings/oleObject35.bin"/><Relationship Id="rId20" Type="http://schemas.openxmlformats.org/officeDocument/2006/relationships/image" Target="../media/image47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3.wmf"/><Relationship Id="rId5" Type="http://schemas.openxmlformats.org/officeDocument/2006/relationships/image" Target="../media/image2.png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2.bin"/><Relationship Id="rId19" Type="http://schemas.openxmlformats.org/officeDocument/2006/relationships/oleObject" Target="../embeddings/oleObject36.bin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34.bin"/><Relationship Id="rId22" Type="http://schemas.openxmlformats.org/officeDocument/2006/relationships/image" Target="../media/image4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slideLayout" Target="../slideLayouts/slideLayout140.xml"/><Relationship Id="rId7" Type="http://schemas.openxmlformats.org/officeDocument/2006/relationships/image" Target="../media/image45.wmf"/><Relationship Id="rId2" Type="http://schemas.openxmlformats.org/officeDocument/2006/relationships/tags" Target="../tags/tag1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9.emf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53.wmf"/><Relationship Id="rId3" Type="http://schemas.openxmlformats.org/officeDocument/2006/relationships/slideLayout" Target="../slideLayouts/slideLayout140.xml"/><Relationship Id="rId7" Type="http://schemas.openxmlformats.org/officeDocument/2006/relationships/image" Target="../media/image50.wmf"/><Relationship Id="rId12" Type="http://schemas.openxmlformats.org/officeDocument/2006/relationships/oleObject" Target="../embeddings/oleObject43.bin"/><Relationship Id="rId2" Type="http://schemas.openxmlformats.org/officeDocument/2006/relationships/tags" Target="../tags/tag1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52.wmf"/><Relationship Id="rId5" Type="http://schemas.openxmlformats.org/officeDocument/2006/relationships/image" Target="../media/image2.png"/><Relationship Id="rId15" Type="http://schemas.openxmlformats.org/officeDocument/2006/relationships/image" Target="../media/image54.wmf"/><Relationship Id="rId10" Type="http://schemas.openxmlformats.org/officeDocument/2006/relationships/oleObject" Target="../embeddings/oleObject42.bin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1.wmf"/><Relationship Id="rId14" Type="http://schemas.openxmlformats.org/officeDocument/2006/relationships/oleObject" Target="../embeddings/oleObject4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58.wmf"/><Relationship Id="rId3" Type="http://schemas.openxmlformats.org/officeDocument/2006/relationships/slideLayout" Target="../slideLayouts/slideLayout140.xml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48.bin"/><Relationship Id="rId2" Type="http://schemas.openxmlformats.org/officeDocument/2006/relationships/tags" Target="../tags/tag18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57.wmf"/><Relationship Id="rId5" Type="http://schemas.openxmlformats.org/officeDocument/2006/relationships/image" Target="../media/image2.png"/><Relationship Id="rId10" Type="http://schemas.openxmlformats.org/officeDocument/2006/relationships/oleObject" Target="../embeddings/oleObject47.bin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6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0.wmf"/><Relationship Id="rId3" Type="http://schemas.openxmlformats.org/officeDocument/2006/relationships/slideLayout" Target="../slideLayouts/slideLayout92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2.wmf"/><Relationship Id="rId2" Type="http://schemas.openxmlformats.org/officeDocument/2006/relationships/tags" Target="../tags/tag6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9.wmf"/><Relationship Id="rId5" Type="http://schemas.openxmlformats.org/officeDocument/2006/relationships/image" Target="../media/image2.png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3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8.wmf"/><Relationship Id="rId1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108.xml"/><Relationship Id="rId7" Type="http://schemas.openxmlformats.org/officeDocument/2006/relationships/image" Target="../media/image13.wmf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4.xml"/><Relationship Id="rId7" Type="http://schemas.openxmlformats.org/officeDocument/2006/relationships/image" Target="../media/image18.png"/><Relationship Id="rId12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7.wmf"/><Relationship Id="rId4" Type="http://schemas.openxmlformats.org/officeDocument/2006/relationships/notesSlide" Target="../notesSlides/notesSlide8.xml"/><Relationship Id="rId9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40.xml"/><Relationship Id="rId7" Type="http://schemas.openxmlformats.org/officeDocument/2006/relationships/image" Target="../media/image20.wmf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/>
          <p:cNvSpPr>
            <a:spLocks noGrp="1"/>
          </p:cNvSpPr>
          <p:nvPr/>
        </p:nvSpPr>
        <p:spPr>
          <a:xfrm>
            <a:off x="817189" y="1761885"/>
            <a:ext cx="6775101" cy="3169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altLang="en-US" sz="32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Fundamentals</a:t>
            </a: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alt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Single-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oint Control</a:t>
            </a: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3.3 Computed Torque</a:t>
            </a:r>
            <a:r>
              <a:rPr lang="en-US" alt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Control</a:t>
            </a: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3.4 Lyapunov Stability Analysis</a:t>
            </a:r>
          </a:p>
          <a:p>
            <a:pPr marL="0" indent="0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Control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Robot Control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8392886" y="6532563"/>
            <a:ext cx="63664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0</a:t>
            </a:fld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91183" y="1289047"/>
            <a:ext cx="7474205" cy="5035189"/>
            <a:chOff x="898007" y="1412701"/>
            <a:chExt cx="7474205" cy="5035189"/>
          </a:xfrm>
        </p:grpSpPr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898007" y="1412701"/>
              <a:ext cx="7474205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sz="2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Supposing that    ,     ,     are measurable, we can construct a well-known </a:t>
              </a:r>
              <a:r>
                <a:rPr lang="en-US" altLang="zh-CN" sz="2400" b="1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PD control</a:t>
              </a:r>
              <a:r>
                <a:rPr lang="en-US" altLang="zh-CN" sz="2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position regulation. </a:t>
              </a:r>
              <a:endParaRPr lang="en-SG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zh-CN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zh-CN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0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endParaRPr lang="en-SG" altLang="zh-CN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898007" y="3208733"/>
              <a:ext cx="4007828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2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The closed-loop dynamics is</a:t>
              </a:r>
              <a:endParaRPr lang="zh-CN" altLang="en-US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924739" y="3907334"/>
              <a:ext cx="4021137" cy="2092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i.e.,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or</a:t>
              </a:r>
              <a:r>
                <a:rPr lang="en-US" altLang="zh-CN" b="0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endParaRPr lang="en-SG" altLang="zh-CN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1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4526429"/>
                </p:ext>
              </p:extLst>
            </p:nvPr>
          </p:nvGraphicFramePr>
          <p:xfrm>
            <a:off x="3151159" y="4234264"/>
            <a:ext cx="3094038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94" name="Equation" r:id="rId6" imgW="1625600" imgH="241300" progId="Equation.DSMT4">
                    <p:embed/>
                  </p:oleObj>
                </mc:Choice>
                <mc:Fallback>
                  <p:oleObj name="Equation" r:id="rId6" imgW="1625600" imgH="2413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1159" y="4234264"/>
                          <a:ext cx="3094038" cy="45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3397051"/>
                </p:ext>
              </p:extLst>
            </p:nvPr>
          </p:nvGraphicFramePr>
          <p:xfrm>
            <a:off x="2935307" y="5110824"/>
            <a:ext cx="3529012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95" name="Equation" r:id="rId8" imgW="1854200" imgH="241300" progId="Equation.DSMT4">
                    <p:embed/>
                  </p:oleObj>
                </mc:Choice>
                <mc:Fallback>
                  <p:oleObj name="Equation" r:id="rId8" imgW="1854200" imgH="2413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5307" y="5110824"/>
                          <a:ext cx="3529012" cy="45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4765549"/>
                </p:ext>
              </p:extLst>
            </p:nvPr>
          </p:nvGraphicFramePr>
          <p:xfrm>
            <a:off x="3652446" y="6000215"/>
            <a:ext cx="1965325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96" name="Equation" r:id="rId10" imgW="1002665" imgH="228600" progId="Equation.DSMT4">
                    <p:embed/>
                  </p:oleObj>
                </mc:Choice>
                <mc:Fallback>
                  <p:oleObj name="Equation" r:id="rId10" imgW="1002665" imgH="2286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2446" y="6000215"/>
                          <a:ext cx="1965325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6455744"/>
                </p:ext>
              </p:extLst>
            </p:nvPr>
          </p:nvGraphicFramePr>
          <p:xfrm>
            <a:off x="3918298" y="1575909"/>
            <a:ext cx="336543" cy="234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97" name="Equation" r:id="rId12" imgW="127000" imgH="152400" progId="Equation.DSMT4">
                    <p:embed/>
                  </p:oleObj>
                </mc:Choice>
                <mc:Fallback>
                  <p:oleObj name="Equation" r:id="rId12" imgW="127000" imgH="1524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8298" y="1575909"/>
                          <a:ext cx="336543" cy="234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9687516"/>
                </p:ext>
              </p:extLst>
            </p:nvPr>
          </p:nvGraphicFramePr>
          <p:xfrm>
            <a:off x="3012944" y="1565323"/>
            <a:ext cx="483461" cy="3054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98" name="Equation" r:id="rId14" imgW="127000" imgH="139700" progId="Equation.DSMT4">
                    <p:embed/>
                  </p:oleObj>
                </mc:Choice>
                <mc:Fallback>
                  <p:oleObj name="Equation" r:id="rId14" imgW="127000" imgH="1397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2944" y="1565323"/>
                          <a:ext cx="483461" cy="3054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109013"/>
                </p:ext>
              </p:extLst>
            </p:nvPr>
          </p:nvGraphicFramePr>
          <p:xfrm>
            <a:off x="3410249" y="1497354"/>
            <a:ext cx="480777" cy="386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99" name="Equation" r:id="rId16" imgW="127000" imgH="177165" progId="Equation.DSMT4">
                    <p:embed/>
                  </p:oleObj>
                </mc:Choice>
                <mc:Fallback>
                  <p:oleObj name="Equation" r:id="rId16" imgW="127000" imgH="177165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0249" y="1497354"/>
                          <a:ext cx="480777" cy="386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7570448"/>
                </p:ext>
              </p:extLst>
            </p:nvPr>
          </p:nvGraphicFramePr>
          <p:xfrm>
            <a:off x="3549347" y="2504457"/>
            <a:ext cx="1968291" cy="431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00" name="Equation" r:id="rId18" imgW="1002665" imgH="241300" progId="Equation.DSMT4">
                    <p:embed/>
                  </p:oleObj>
                </mc:Choice>
                <mc:Fallback>
                  <p:oleObj name="Equation" r:id="rId18" imgW="1002665" imgH="2413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9347" y="2504457"/>
                          <a:ext cx="1968291" cy="431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22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81273" y="1185951"/>
            <a:ext cx="8615077" cy="4993636"/>
            <a:chOff x="281273" y="1021402"/>
            <a:chExt cx="8615077" cy="4993636"/>
          </a:xfrm>
        </p:grpSpPr>
        <p:sp>
          <p:nvSpPr>
            <p:cNvPr id="3" name="Content Placeholder 2"/>
            <p:cNvSpPr txBox="1">
              <a:spLocks noChangeArrowheads="1"/>
            </p:cNvSpPr>
            <p:nvPr/>
          </p:nvSpPr>
          <p:spPr bwMode="auto">
            <a:xfrm>
              <a:off x="281273" y="1489075"/>
              <a:ext cx="8615077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+mj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9pPr>
            </a:lstStyle>
            <a:p>
              <a:pPr marL="0">
                <a:lnSpc>
                  <a:spcPct val="120000"/>
                </a:lnSpc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By choosing our control gains,       and      , we can make the closed-loop system to appear to have a desired 2</a:t>
              </a:r>
              <a:r>
                <a:rPr lang="en-US" altLang="zh-CN" sz="2600" kern="0" baseline="30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nd</a:t>
              </a: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order system behavior.</a:t>
              </a:r>
              <a:endParaRPr lang="en-SG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>
                <a:buFontTx/>
                <a:buNone/>
              </a:pPr>
              <a:endParaRPr lang="en-SG" altLang="zh-CN" kern="0" dirty="0">
                <a:ea typeface="宋体" panose="02010600030101010101" pitchFamily="2" charset="-122"/>
              </a:endParaRPr>
            </a:p>
          </p:txBody>
        </p:sp>
        <p:sp>
          <p:nvSpPr>
            <p:cNvPr id="4" name="Down Arrow 4"/>
            <p:cNvSpPr/>
            <p:nvPr/>
          </p:nvSpPr>
          <p:spPr bwMode="auto">
            <a:xfrm>
              <a:off x="4348236" y="1021402"/>
              <a:ext cx="346962" cy="420047"/>
            </a:xfrm>
            <a:prstGeom prst="downArrow">
              <a:avLst>
                <a:gd name="adj1" fmla="val 50000"/>
                <a:gd name="adj2" fmla="val 46695"/>
              </a:avLst>
            </a:prstGeom>
            <a:solidFill>
              <a:srgbClr val="3366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defRPr/>
              </a:pPr>
              <a:endParaRPr lang="en-SG" altLang="zh-CN">
                <a:ea typeface="宋体" panose="02010600030101010101" pitchFamily="2" charset="-122"/>
              </a:endParaRPr>
            </a:p>
          </p:txBody>
        </p:sp>
        <p:graphicFrame>
          <p:nvGraphicFramePr>
            <p:cNvPr id="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0385814"/>
                </p:ext>
              </p:extLst>
            </p:nvPr>
          </p:nvGraphicFramePr>
          <p:xfrm>
            <a:off x="4588811" y="1601831"/>
            <a:ext cx="33813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8" name="Equation" r:id="rId6" imgW="203200" imgH="241300" progId="Equation.DSMT4">
                    <p:embed/>
                  </p:oleObj>
                </mc:Choice>
                <mc:Fallback>
                  <p:oleObj name="Equation" r:id="rId6" imgW="203200" imgH="2413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8811" y="1601831"/>
                          <a:ext cx="338137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8436875"/>
                </p:ext>
              </p:extLst>
            </p:nvPr>
          </p:nvGraphicFramePr>
          <p:xfrm>
            <a:off x="5613440" y="1605006"/>
            <a:ext cx="317500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9" name="Equation" r:id="rId8" imgW="190500" imgH="228600" progId="Equation.DSMT4">
                    <p:embed/>
                  </p:oleObj>
                </mc:Choice>
                <mc:Fallback>
                  <p:oleObj name="Equation" r:id="rId8" imgW="190500" imgH="2286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3440" y="1605006"/>
                          <a:ext cx="317500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Connector 9"/>
            <p:cNvCxnSpPr/>
            <p:nvPr/>
          </p:nvCxnSpPr>
          <p:spPr bwMode="auto">
            <a:xfrm>
              <a:off x="4560236" y="1996490"/>
              <a:ext cx="143976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E07EE5-D6A7-439F-94E4-00324DE04834}"/>
              </a:ext>
            </a:extLst>
          </p:cNvPr>
          <p:cNvGrpSpPr/>
          <p:nvPr/>
        </p:nvGrpSpPr>
        <p:grpSpPr>
          <a:xfrm>
            <a:off x="1396416" y="2956930"/>
            <a:ext cx="6384790" cy="3239491"/>
            <a:chOff x="175912" y="3067050"/>
            <a:chExt cx="6384790" cy="3239491"/>
          </a:xfrm>
        </p:grpSpPr>
        <p:pic>
          <p:nvPicPr>
            <p:cNvPr id="14" name="图片 2">
              <a:extLst>
                <a:ext uri="{FF2B5EF4-FFF2-40B4-BE49-F238E27FC236}">
                  <a16:creationId xmlns:a16="http://schemas.microsoft.com/office/drawing/2014/main" id="{C8643C2F-9132-424D-930E-4441BC512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3" b="6513"/>
            <a:stretch/>
          </p:blipFill>
          <p:spPr bwMode="auto">
            <a:xfrm>
              <a:off x="2482732" y="3067050"/>
              <a:ext cx="4077970" cy="3207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E86B356-B2C2-427B-9C91-F56C063B6916}"/>
                </a:ext>
              </a:extLst>
            </p:cNvPr>
            <p:cNvGrpSpPr/>
            <p:nvPr/>
          </p:nvGrpSpPr>
          <p:grpSpPr>
            <a:xfrm>
              <a:off x="175912" y="5219616"/>
              <a:ext cx="4310247" cy="1086925"/>
              <a:chOff x="175912" y="5219616"/>
              <a:chExt cx="4310247" cy="1086925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6798230-005D-4DFE-9D15-104171B8C974}"/>
                  </a:ext>
                </a:extLst>
              </p:cNvPr>
              <p:cNvSpPr/>
              <p:nvPr/>
            </p:nvSpPr>
            <p:spPr bwMode="auto">
              <a:xfrm>
                <a:off x="2651230" y="6016914"/>
                <a:ext cx="289249" cy="289627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3200" b="1" i="0" u="none" strike="noStrike" cap="none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95A6D63-4CCE-4FA8-AFD9-FE7A1F644751}"/>
                  </a:ext>
                </a:extLst>
              </p:cNvPr>
              <p:cNvSpPr txBox="1"/>
              <p:nvPr/>
            </p:nvSpPr>
            <p:spPr>
              <a:xfrm>
                <a:off x="2893935" y="5680592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0674AFB-FD89-42FD-952E-BACD0946BB61}"/>
                  </a:ext>
                </a:extLst>
              </p:cNvPr>
              <p:cNvSpPr txBox="1"/>
              <p:nvPr/>
            </p:nvSpPr>
            <p:spPr>
              <a:xfrm>
                <a:off x="2359464" y="5742147"/>
                <a:ext cx="357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57427173-19C9-4CAA-8FC1-CA05A9059AB2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 bwMode="auto">
              <a:xfrm>
                <a:off x="1935480" y="6161727"/>
                <a:ext cx="715750" cy="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0F6B1F3F-D955-4995-AD00-45490E08AC44}"/>
                      </a:ext>
                    </a:extLst>
                  </p:cNvPr>
                  <p:cNvSpPr txBox="1"/>
                  <p:nvPr/>
                </p:nvSpPr>
                <p:spPr>
                  <a:xfrm>
                    <a:off x="1589347" y="5784542"/>
                    <a:ext cx="9394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0F6B1F3F-D955-4995-AD00-45490E08AC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9347" y="5784542"/>
                    <a:ext cx="93948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46B5B59-2DA3-487B-AE3D-4A23FA0E0D2C}"/>
                  </a:ext>
                </a:extLst>
              </p:cNvPr>
              <p:cNvSpPr/>
              <p:nvPr/>
            </p:nvSpPr>
            <p:spPr bwMode="auto">
              <a:xfrm>
                <a:off x="3938562" y="5555938"/>
                <a:ext cx="289249" cy="289627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3200" b="1" i="0" u="none" strike="noStrike" cap="none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C2E0B1-6BE0-4577-9685-EA9397EF4C5B}"/>
                  </a:ext>
                </a:extLst>
              </p:cNvPr>
              <p:cNvSpPr txBox="1"/>
              <p:nvPr/>
            </p:nvSpPr>
            <p:spPr>
              <a:xfrm>
                <a:off x="4181267" y="5219616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0FB1599-5D42-4B15-9327-00955AD99DE6}"/>
                  </a:ext>
                </a:extLst>
              </p:cNvPr>
              <p:cNvSpPr txBox="1"/>
              <p:nvPr/>
            </p:nvSpPr>
            <p:spPr>
              <a:xfrm>
                <a:off x="3646796" y="5281171"/>
                <a:ext cx="357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7A6CF608-CEAA-4009-B14E-038102E73E99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 bwMode="auto">
              <a:xfrm>
                <a:off x="1935480" y="5700752"/>
                <a:ext cx="200308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6FA30947-2B4D-4229-8916-F21173522EAF}"/>
                      </a:ext>
                    </a:extLst>
                  </p:cNvPr>
                  <p:cNvSpPr txBox="1"/>
                  <p:nvPr/>
                </p:nvSpPr>
                <p:spPr>
                  <a:xfrm>
                    <a:off x="1575449" y="5283947"/>
                    <a:ext cx="9394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6FA30947-2B4D-4229-8916-F21173522E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5449" y="5283947"/>
                    <a:ext cx="93948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左大括号 25">
                <a:extLst>
                  <a:ext uri="{FF2B5EF4-FFF2-40B4-BE49-F238E27FC236}">
                    <a16:creationId xmlns:a16="http://schemas.microsoft.com/office/drawing/2014/main" id="{88E52F2B-DF6C-46B9-9BC2-8592C476CDFE}"/>
                  </a:ext>
                </a:extLst>
              </p:cNvPr>
              <p:cNvSpPr/>
              <p:nvPr/>
            </p:nvSpPr>
            <p:spPr bwMode="auto">
              <a:xfrm>
                <a:off x="1387031" y="5387340"/>
                <a:ext cx="234138" cy="816469"/>
              </a:xfrm>
              <a:prstGeom prst="leftBrac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3200" b="1" i="0" u="none" strike="noStrike" cap="none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FE19DBB-998B-49DD-AF02-1F534AD51921}"/>
                  </a:ext>
                </a:extLst>
              </p:cNvPr>
              <p:cNvSpPr txBox="1"/>
              <p:nvPr/>
            </p:nvSpPr>
            <p:spPr>
              <a:xfrm>
                <a:off x="175912" y="5440179"/>
                <a:ext cx="1780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Equilibrium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70B40DD-34D4-40F3-91DD-7E366F80CFEB}"/>
              </a:ext>
            </a:extLst>
          </p:cNvPr>
          <p:cNvCxnSpPr>
            <a:cxnSpLocks/>
          </p:cNvCxnSpPr>
          <p:nvPr/>
        </p:nvCxnSpPr>
        <p:spPr bwMode="auto">
          <a:xfrm>
            <a:off x="3545628" y="3472167"/>
            <a:ext cx="942396" cy="145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748FB8E-45F9-41E7-BA6C-CD32D4876901}"/>
                  </a:ext>
                </a:extLst>
              </p:cNvPr>
              <p:cNvSpPr txBox="1"/>
              <p:nvPr/>
            </p:nvSpPr>
            <p:spPr>
              <a:xfrm>
                <a:off x="3372426" y="3104291"/>
                <a:ext cx="9394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748FB8E-45F9-41E7-BA6C-CD32D4876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426" y="3104291"/>
                <a:ext cx="939488" cy="369332"/>
              </a:xfrm>
              <a:prstGeom prst="rect">
                <a:avLst/>
              </a:prstGeom>
              <a:blipFill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18">
            <a:extLst>
              <a:ext uri="{FF2B5EF4-FFF2-40B4-BE49-F238E27FC236}">
                <a16:creationId xmlns:a16="http://schemas.microsoft.com/office/drawing/2014/main" id="{C2E4DBFB-6E9C-4A9E-930A-A9AED64A5F8C}"/>
              </a:ext>
            </a:extLst>
          </p:cNvPr>
          <p:cNvSpPr txBox="1"/>
          <p:nvPr/>
        </p:nvSpPr>
        <p:spPr>
          <a:xfrm>
            <a:off x="4169341" y="310429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18">
            <a:extLst>
              <a:ext uri="{FF2B5EF4-FFF2-40B4-BE49-F238E27FC236}">
                <a16:creationId xmlns:a16="http://schemas.microsoft.com/office/drawing/2014/main" id="{C2E4DBFB-6E9C-4A9E-930A-A9AED64A5F8C}"/>
              </a:ext>
            </a:extLst>
          </p:cNvPr>
          <p:cNvSpPr txBox="1"/>
          <p:nvPr/>
        </p:nvSpPr>
        <p:spPr>
          <a:xfrm>
            <a:off x="4309129" y="36184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18">
            <a:extLst>
              <a:ext uri="{FF2B5EF4-FFF2-40B4-BE49-F238E27FC236}">
                <a16:creationId xmlns:a16="http://schemas.microsoft.com/office/drawing/2014/main" id="{C2E4DBFB-6E9C-4A9E-930A-A9AED64A5F8C}"/>
              </a:ext>
            </a:extLst>
          </p:cNvPr>
          <p:cNvSpPr txBox="1"/>
          <p:nvPr/>
        </p:nvSpPr>
        <p:spPr>
          <a:xfrm>
            <a:off x="4725819" y="361843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6264" y="1207928"/>
            <a:ext cx="8943269" cy="5078572"/>
            <a:chOff x="86264" y="1127918"/>
            <a:chExt cx="8943269" cy="4525963"/>
          </a:xfrm>
        </p:grpSpPr>
        <p:sp>
          <p:nvSpPr>
            <p:cNvPr id="3" name="Content Placeholder 2"/>
            <p:cNvSpPr txBox="1">
              <a:spLocks noChangeArrowheads="1"/>
            </p:cNvSpPr>
            <p:nvPr/>
          </p:nvSpPr>
          <p:spPr bwMode="auto">
            <a:xfrm>
              <a:off x="86264" y="1127918"/>
              <a:ext cx="8943269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+mj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altLang="zh-CN" sz="27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3.1.4 Control  Law Partitioning</a:t>
              </a:r>
            </a:p>
            <a:p>
              <a:pPr>
                <a:buFont typeface="Wingdings" panose="05000000000000000000" pitchFamily="2" charset="2"/>
                <a:buChar char="v"/>
              </a:pPr>
              <a:endParaRPr lang="en-US" altLang="zh-CN" sz="600" b="1" kern="0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120000"/>
                </a:lnSpc>
                <a:buFontTx/>
                <a:buNone/>
              </a:pPr>
              <a:r>
                <a:rPr lang="en-US" altLang="zh-CN" kern="0" dirty="0">
                  <a:ea typeface="宋体" panose="02010600030101010101" pitchFamily="2" charset="-122"/>
                </a:rPr>
                <a:t>	</a:t>
              </a: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The control is partitioned into two portions:</a:t>
              </a:r>
              <a:endParaRPr lang="en-SG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1) a </a:t>
              </a:r>
              <a:r>
                <a:rPr lang="en-US" altLang="zh-CN" sz="2400" b="1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Model-based</a:t>
              </a: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portion </a:t>
              </a:r>
              <a:endParaRPr lang="en-SG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2) a </a:t>
              </a:r>
              <a:r>
                <a:rPr lang="en-US" altLang="zh-CN" sz="2400" b="1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Servo</a:t>
              </a: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portion</a:t>
              </a:r>
            </a:p>
            <a:p>
              <a:pPr>
                <a:buFontTx/>
                <a:buNone/>
              </a:pPr>
              <a:r>
                <a:rPr lang="en-US" altLang="zh-CN" sz="11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endParaRPr lang="en-US" altLang="zh-CN" sz="105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4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For the open-loop equation of motion</a:t>
              </a:r>
            </a:p>
            <a:p>
              <a:pPr>
                <a:buFontTx/>
                <a:buNone/>
              </a:pPr>
              <a:endPara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4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</a:p>
            <a:p>
              <a:pPr>
                <a:buFontTx/>
                <a:buNone/>
              </a:pPr>
              <a:r>
                <a:rPr lang="en-US" altLang="zh-CN" sz="24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we wish to use </a:t>
              </a:r>
              <a:r>
                <a:rPr lang="en-US" altLang="zh-CN" sz="2400" b="1" kern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the model-based portion</a:t>
              </a:r>
              <a:r>
                <a:rPr lang="en-US" altLang="zh-CN" sz="24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to transform the system to a unit mass system for simple </a:t>
              </a:r>
              <a:r>
                <a:rPr lang="en-US" altLang="zh-CN" sz="27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Servo Control Design</a:t>
              </a:r>
              <a:r>
                <a:rPr lang="en-US" altLang="zh-CN" sz="24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.</a:t>
              </a:r>
              <a:endParaRPr lang="en-SG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SG" altLang="zh-CN" kern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FontTx/>
                <a:buNone/>
              </a:pPr>
              <a:endParaRPr lang="en-SG" altLang="zh-CN" kern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lvl="1">
                <a:buFont typeface="Wingdings" panose="05000000000000000000" pitchFamily="2" charset="2"/>
                <a:buNone/>
              </a:pPr>
              <a:endParaRPr lang="en-SG" altLang="zh-CN" sz="2800" b="1" kern="0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2995771"/>
                </p:ext>
              </p:extLst>
            </p:nvPr>
          </p:nvGraphicFramePr>
          <p:xfrm>
            <a:off x="3493351" y="3959698"/>
            <a:ext cx="2125663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8" name="Equation" r:id="rId6" imgW="1040765" imgH="203200" progId="Equation.DSMT4">
                    <p:embed/>
                  </p:oleObj>
                </mc:Choice>
                <mc:Fallback>
                  <p:oleObj name="Equation" r:id="rId6" imgW="1040765" imgH="2032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3351" y="3959698"/>
                          <a:ext cx="2125663" cy="409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" name="Straight Connector 5"/>
          <p:cNvCxnSpPr/>
          <p:nvPr/>
        </p:nvCxnSpPr>
        <p:spPr bwMode="auto">
          <a:xfrm flipV="1">
            <a:off x="465825" y="3577199"/>
            <a:ext cx="8333117" cy="11900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273" y="1297506"/>
            <a:ext cx="8229600" cy="4676576"/>
            <a:chOff x="525820" y="1152303"/>
            <a:chExt cx="8229600" cy="4676576"/>
          </a:xfrm>
        </p:grpSpPr>
        <p:sp>
          <p:nvSpPr>
            <p:cNvPr id="3" name="Content Placeholder 2"/>
            <p:cNvSpPr txBox="1">
              <a:spLocks noChangeArrowheads="1"/>
            </p:cNvSpPr>
            <p:nvPr/>
          </p:nvSpPr>
          <p:spPr bwMode="auto">
            <a:xfrm>
              <a:off x="525820" y="1302916"/>
              <a:ext cx="8229600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+mj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600" kern="0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Model based portion</a:t>
              </a: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:</a:t>
              </a:r>
            </a:p>
            <a:p>
              <a:pPr>
                <a:buFontTx/>
                <a:buNone/>
              </a:pPr>
              <a:endParaRPr lang="en-US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US" altLang="zh-CN" sz="12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Choosing</a:t>
              </a:r>
            </a:p>
            <a:p>
              <a:pPr>
                <a:buFontTx/>
                <a:buNone/>
              </a:pPr>
              <a:endParaRPr lang="en-US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US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we have the simple unit </a:t>
              </a:r>
            </a:p>
            <a:p>
              <a:pPr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mass system</a:t>
              </a:r>
            </a:p>
            <a:p>
              <a:pPr>
                <a:buFontTx/>
                <a:buNone/>
              </a:pPr>
              <a:endParaRPr lang="en-US" altLang="zh-CN" sz="4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which a simple PID control is enough.</a:t>
              </a:r>
              <a:endParaRPr lang="en-SG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SG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SG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SG" altLang="zh-CN" kern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FontTx/>
                <a:buNone/>
              </a:pPr>
              <a:endParaRPr lang="en-SG" altLang="zh-CN" kern="0" dirty="0">
                <a:ea typeface="宋体" panose="02010600030101010101" pitchFamily="2" charset="-122"/>
              </a:endParaRPr>
            </a:p>
          </p:txBody>
        </p:sp>
        <p:graphicFrame>
          <p:nvGraphicFramePr>
            <p:cNvPr id="4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124076"/>
                </p:ext>
              </p:extLst>
            </p:nvPr>
          </p:nvGraphicFramePr>
          <p:xfrm>
            <a:off x="1727453" y="1905092"/>
            <a:ext cx="1545590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98" name="Equation" r:id="rId6" imgW="939165" imgH="254000" progId="Equation.DSMT4">
                    <p:embed/>
                  </p:oleObj>
                </mc:Choice>
                <mc:Fallback>
                  <p:oleObj name="Equation" r:id="rId6" imgW="939165" imgH="2540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7453" y="1905092"/>
                          <a:ext cx="1545590" cy="422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ounded Rectangular Callout 7"/>
            <p:cNvSpPr/>
            <p:nvPr/>
          </p:nvSpPr>
          <p:spPr bwMode="auto">
            <a:xfrm>
              <a:off x="3992880" y="1152303"/>
              <a:ext cx="2852420" cy="626745"/>
            </a:xfrm>
            <a:prstGeom prst="wedgeRoundRectCallout">
              <a:avLst>
                <a:gd name="adj1" fmla="val -94628"/>
                <a:gd name="adj2" fmla="val 84335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200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  <a:r>
                <a:rPr lang="en-US" altLang="zh-CN" sz="2200" b="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22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is a new input for the transformed system</a:t>
              </a:r>
              <a:endParaRPr lang="en-SG" altLang="zh-CN" sz="22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2235931"/>
                </p:ext>
              </p:extLst>
            </p:nvPr>
          </p:nvGraphicFramePr>
          <p:xfrm>
            <a:off x="1755086" y="3043091"/>
            <a:ext cx="1517957" cy="830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99" name="Equation" r:id="rId8" imgW="723900" imgH="406400" progId="Equation.DSMT4">
                    <p:embed/>
                  </p:oleObj>
                </mc:Choice>
                <mc:Fallback>
                  <p:oleObj name="Equation" r:id="rId8" imgW="723900" imgH="4064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5086" y="3043091"/>
                          <a:ext cx="1517957" cy="830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8488994"/>
                </p:ext>
              </p:extLst>
            </p:nvPr>
          </p:nvGraphicFramePr>
          <p:xfrm>
            <a:off x="1869136" y="5059540"/>
            <a:ext cx="840662" cy="3675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00" name="Equation" r:id="rId10" imgW="457200" imgH="203200" progId="Equation.DSMT4">
                    <p:embed/>
                  </p:oleObj>
                </mc:Choice>
                <mc:Fallback>
                  <p:oleObj name="Equation" r:id="rId10" imgW="457200" imgH="2032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9136" y="5059540"/>
                          <a:ext cx="840662" cy="3675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31564"/>
              </p:ext>
            </p:extLst>
          </p:nvPr>
        </p:nvGraphicFramePr>
        <p:xfrm>
          <a:off x="6758465" y="2082621"/>
          <a:ext cx="21256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1" name="Equation" r:id="rId12" imgW="1040765" imgH="203200" progId="Equation.DSMT4">
                  <p:embed/>
                </p:oleObj>
              </mc:Choice>
              <mc:Fallback>
                <p:oleObj name="Equation" r:id="rId12" imgW="1040765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8465" y="2082621"/>
                        <a:ext cx="212566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5" name="Rounded Rectangle 43"/>
          <p:cNvSpPr>
            <a:spLocks noChangeArrowheads="1"/>
          </p:cNvSpPr>
          <p:nvPr/>
        </p:nvSpPr>
        <p:spPr bwMode="auto">
          <a:xfrm>
            <a:off x="2277167" y="2111196"/>
            <a:ext cx="157075" cy="31101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32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E366EDD-7C40-42CF-9E3F-DC33AAF0355C}"/>
              </a:ext>
            </a:extLst>
          </p:cNvPr>
          <p:cNvGrpSpPr/>
          <p:nvPr/>
        </p:nvGrpSpPr>
        <p:grpSpPr>
          <a:xfrm>
            <a:off x="3004174" y="2910643"/>
            <a:ext cx="6108165" cy="2949575"/>
            <a:chOff x="2849893" y="2782023"/>
            <a:chExt cx="6108165" cy="2949575"/>
          </a:xfrm>
        </p:grpSpPr>
        <p:pic>
          <p:nvPicPr>
            <p:cNvPr id="11" name="图片 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0588" y="2782023"/>
              <a:ext cx="5157470" cy="294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D8B6466-0A09-4C17-B421-CFFF2A7914F7}"/>
                </a:ext>
              </a:extLst>
            </p:cNvPr>
            <p:cNvGrpSpPr/>
            <p:nvPr/>
          </p:nvGrpSpPr>
          <p:grpSpPr>
            <a:xfrm>
              <a:off x="2849893" y="4588034"/>
              <a:ext cx="2607563" cy="984286"/>
              <a:chOff x="1589347" y="5322255"/>
              <a:chExt cx="2607563" cy="984286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4DE8CF5-0725-4126-8311-E8D1F1263E41}"/>
                  </a:ext>
                </a:extLst>
              </p:cNvPr>
              <p:cNvSpPr/>
              <p:nvPr/>
            </p:nvSpPr>
            <p:spPr bwMode="auto">
              <a:xfrm>
                <a:off x="2651230" y="6016914"/>
                <a:ext cx="289249" cy="289627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3200" b="1" i="0" u="none" strike="noStrike" cap="none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0EB727-E755-40B8-BE79-B89259CAC819}"/>
                  </a:ext>
                </a:extLst>
              </p:cNvPr>
              <p:cNvSpPr txBox="1"/>
              <p:nvPr/>
            </p:nvSpPr>
            <p:spPr>
              <a:xfrm>
                <a:off x="2893935" y="5680592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2E4DBFB-6E9C-4A9E-930A-A9AED64A5F8C}"/>
                  </a:ext>
                </a:extLst>
              </p:cNvPr>
              <p:cNvSpPr txBox="1"/>
              <p:nvPr/>
            </p:nvSpPr>
            <p:spPr>
              <a:xfrm>
                <a:off x="2359464" y="5742147"/>
                <a:ext cx="357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129225A2-D159-4F94-B5EC-5368FC492641}"/>
                  </a:ext>
                </a:extLst>
              </p:cNvPr>
              <p:cNvCxnSpPr>
                <a:cxnSpLocks/>
                <a:endCxn id="17" idx="2"/>
              </p:cNvCxnSpPr>
              <p:nvPr/>
            </p:nvCxnSpPr>
            <p:spPr bwMode="auto">
              <a:xfrm>
                <a:off x="1935480" y="6161727"/>
                <a:ext cx="715750" cy="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E55BB3A2-84B6-40F6-8331-AB85701BE55C}"/>
                      </a:ext>
                    </a:extLst>
                  </p:cNvPr>
                  <p:cNvSpPr txBox="1"/>
                  <p:nvPr/>
                </p:nvSpPr>
                <p:spPr>
                  <a:xfrm>
                    <a:off x="1589347" y="5784542"/>
                    <a:ext cx="9394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E55BB3A2-84B6-40F6-8331-AB85701BE5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9347" y="5784542"/>
                    <a:ext cx="9394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3A2FB34-BA11-41A3-B591-615460274FF4}"/>
                  </a:ext>
                </a:extLst>
              </p:cNvPr>
              <p:cNvSpPr/>
              <p:nvPr/>
            </p:nvSpPr>
            <p:spPr bwMode="auto">
              <a:xfrm>
                <a:off x="3667969" y="5658579"/>
                <a:ext cx="289249" cy="289627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3200" b="1" i="0" u="none" strike="noStrike" cap="none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F0C274D-4283-402D-963E-74AB7236E7B6}"/>
                  </a:ext>
                </a:extLst>
              </p:cNvPr>
              <p:cNvSpPr txBox="1"/>
              <p:nvPr/>
            </p:nvSpPr>
            <p:spPr>
              <a:xfrm>
                <a:off x="3892018" y="5322255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ABABCE8-ABB5-402D-8067-7CABF36FB368}"/>
                  </a:ext>
                </a:extLst>
              </p:cNvPr>
              <p:cNvSpPr txBox="1"/>
              <p:nvPr/>
            </p:nvSpPr>
            <p:spPr>
              <a:xfrm>
                <a:off x="3357547" y="5374479"/>
                <a:ext cx="357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8D7094EF-5DEE-4B1A-ADBB-A918D87211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847363" y="5803393"/>
                <a:ext cx="1820606" cy="1639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E3D416-2E08-4DA7-BF85-5F5487D5373C}"/>
                      </a:ext>
                    </a:extLst>
                  </p:cNvPr>
                  <p:cNvSpPr txBox="1"/>
                  <p:nvPr/>
                </p:nvSpPr>
                <p:spPr>
                  <a:xfrm>
                    <a:off x="1742071" y="5458990"/>
                    <a:ext cx="9394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39E3D416-2E08-4DA7-BF85-5F5487D53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2071" y="5458990"/>
                    <a:ext cx="9394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A338836-8C03-493F-8925-EC6E125921C8}"/>
              </a:ext>
            </a:extLst>
          </p:cNvPr>
          <p:cNvCxnSpPr>
            <a:cxnSpLocks/>
          </p:cNvCxnSpPr>
          <p:nvPr/>
        </p:nvCxnSpPr>
        <p:spPr bwMode="auto">
          <a:xfrm>
            <a:off x="3666931" y="3472167"/>
            <a:ext cx="904756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FD21E87-54EF-4CED-984B-B085932E6228}"/>
                  </a:ext>
                </a:extLst>
              </p:cNvPr>
              <p:cNvSpPr txBox="1"/>
              <p:nvPr/>
            </p:nvSpPr>
            <p:spPr>
              <a:xfrm>
                <a:off x="3493729" y="3104291"/>
                <a:ext cx="9394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FD21E87-54EF-4CED-984B-B085932E6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729" y="3104291"/>
                <a:ext cx="939488" cy="369332"/>
              </a:xfrm>
              <a:prstGeom prst="rect">
                <a:avLst/>
              </a:prstGeom>
              <a:blipFill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CCE264F7-1597-4D90-AB79-FEDFF8B75B2A}"/>
              </a:ext>
            </a:extLst>
          </p:cNvPr>
          <p:cNvSpPr txBox="1"/>
          <p:nvPr/>
        </p:nvSpPr>
        <p:spPr>
          <a:xfrm>
            <a:off x="4371986" y="358108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B4F0FB-D60F-40C2-926F-18DC9818C5F3}"/>
              </a:ext>
            </a:extLst>
          </p:cNvPr>
          <p:cNvSpPr txBox="1"/>
          <p:nvPr/>
        </p:nvSpPr>
        <p:spPr>
          <a:xfrm>
            <a:off x="4768056" y="359255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18">
            <a:extLst>
              <a:ext uri="{FF2B5EF4-FFF2-40B4-BE49-F238E27FC236}">
                <a16:creationId xmlns:a16="http://schemas.microsoft.com/office/drawing/2014/main" id="{C2E4DBFB-6E9C-4A9E-930A-A9AED64A5F8C}"/>
              </a:ext>
            </a:extLst>
          </p:cNvPr>
          <p:cNvSpPr txBox="1"/>
          <p:nvPr/>
        </p:nvSpPr>
        <p:spPr>
          <a:xfrm>
            <a:off x="4308875" y="3067724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10361" y="1083264"/>
            <a:ext cx="8930993" cy="5278802"/>
            <a:chOff x="110361" y="1083264"/>
            <a:chExt cx="8590563" cy="5278802"/>
          </a:xfrm>
        </p:grpSpPr>
        <p:sp>
          <p:nvSpPr>
            <p:cNvPr id="8" name="Content Placeholder 2"/>
            <p:cNvSpPr txBox="1">
              <a:spLocks noChangeArrowheads="1"/>
            </p:cNvSpPr>
            <p:nvPr/>
          </p:nvSpPr>
          <p:spPr bwMode="auto">
            <a:xfrm>
              <a:off x="110361" y="1083264"/>
              <a:ext cx="8229600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+mj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Suppose</a:t>
              </a:r>
            </a:p>
            <a:p>
              <a:pPr>
                <a:buFontTx/>
                <a:buNone/>
              </a:pPr>
              <a:endParaRPr lang="en-US" altLang="zh-CN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We have the error equation</a:t>
              </a:r>
            </a:p>
            <a:p>
              <a:pPr>
                <a:buFontTx/>
                <a:buNone/>
              </a:pPr>
              <a:endParaRPr lang="en-US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The selection of control gains is simple and independent of system parameters.</a:t>
              </a:r>
            </a:p>
            <a:p>
              <a:pPr>
                <a:buFontTx/>
                <a:buNone/>
              </a:pPr>
              <a:endParaRPr lang="en-US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For critical damping,</a:t>
              </a:r>
              <a:endParaRPr lang="en-SG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SG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SG" altLang="zh-CN" kern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FontTx/>
                <a:buNone/>
              </a:pPr>
              <a:endParaRPr lang="en-SG" altLang="zh-CN" kern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9257646"/>
                </p:ext>
              </p:extLst>
            </p:nvPr>
          </p:nvGraphicFramePr>
          <p:xfrm>
            <a:off x="3700145" y="1377315"/>
            <a:ext cx="1905000" cy="465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19" name="Equation" r:id="rId6" imgW="1244600" imgH="304800" progId="Equation.DSMT4">
                    <p:embed/>
                  </p:oleObj>
                </mc:Choice>
                <mc:Fallback>
                  <p:oleObj name="Equation" r:id="rId6" imgW="1244600" imgH="3048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0145" y="1377315"/>
                          <a:ext cx="1905000" cy="465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4864258"/>
                </p:ext>
              </p:extLst>
            </p:nvPr>
          </p:nvGraphicFramePr>
          <p:xfrm>
            <a:off x="5510191" y="2383790"/>
            <a:ext cx="2111375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20" name="Equation" r:id="rId8" imgW="1016000" imgH="241300" progId="Equation.DSMT4">
                    <p:embed/>
                  </p:oleObj>
                </mc:Choice>
                <mc:Fallback>
                  <p:oleObj name="Equation" r:id="rId8" imgW="1016000" imgH="2413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0191" y="2383790"/>
                          <a:ext cx="2111375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Elbow Connector 13"/>
            <p:cNvCxnSpPr>
              <a:cxnSpLocks/>
            </p:cNvCxnSpPr>
            <p:nvPr/>
          </p:nvCxnSpPr>
          <p:spPr bwMode="auto">
            <a:xfrm rot="10800000" flipV="1">
              <a:off x="3108479" y="3599814"/>
              <a:ext cx="5592445" cy="2762252"/>
            </a:xfrm>
            <a:prstGeom prst="bentConnector3">
              <a:avLst>
                <a:gd name="adj1" fmla="val 100241"/>
              </a:avLst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Object 13"/>
            <p:cNvGraphicFramePr>
              <a:graphicFrameLocks noChangeAspect="1"/>
            </p:cNvGraphicFramePr>
            <p:nvPr/>
          </p:nvGraphicFramePr>
          <p:xfrm>
            <a:off x="1095375" y="4704080"/>
            <a:ext cx="1253490" cy="5200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21" name="Equation" r:id="rId10" imgW="673100" imgH="279400" progId="Equation.3">
                    <p:embed/>
                  </p:oleObj>
                </mc:Choice>
                <mc:Fallback>
                  <p:oleObj name="Equation" r:id="rId10" imgW="673100" imgH="2794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5375" y="4704080"/>
                          <a:ext cx="1253490" cy="5200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17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630475"/>
              </p:ext>
            </p:extLst>
          </p:nvPr>
        </p:nvGraphicFramePr>
        <p:xfrm>
          <a:off x="2403475" y="2444750"/>
          <a:ext cx="11620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2" name="Equation" r:id="rId12" imgW="558720" imgH="177480" progId="Equation.DSMT4">
                  <p:embed/>
                </p:oleObj>
              </mc:Choice>
              <mc:Fallback>
                <p:oleObj name="Equation" r:id="rId12" imgW="558720" imgH="177480" progId="Equation.DSMT4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2444750"/>
                        <a:ext cx="11620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箭头连接符 2"/>
          <p:cNvCxnSpPr/>
          <p:nvPr/>
        </p:nvCxnSpPr>
        <p:spPr bwMode="auto">
          <a:xfrm>
            <a:off x="3752193" y="2622867"/>
            <a:ext cx="1532408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06F399B-23CA-4D92-8CEC-DAABD4E04C36}"/>
              </a:ext>
            </a:extLst>
          </p:cNvPr>
          <p:cNvGrpSpPr/>
          <p:nvPr/>
        </p:nvGrpSpPr>
        <p:grpSpPr>
          <a:xfrm>
            <a:off x="3149380" y="3643214"/>
            <a:ext cx="6122063" cy="2949575"/>
            <a:chOff x="2835995" y="2782023"/>
            <a:chExt cx="6122063" cy="2949575"/>
          </a:xfrm>
        </p:grpSpPr>
        <p:pic>
          <p:nvPicPr>
            <p:cNvPr id="19" name="图片 1">
              <a:extLst>
                <a:ext uri="{FF2B5EF4-FFF2-40B4-BE49-F238E27FC236}">
                  <a16:creationId xmlns:a16="http://schemas.microsoft.com/office/drawing/2014/main" id="{5BC4CB65-1108-40CB-8174-FE1A3C8B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0588" y="2782023"/>
              <a:ext cx="5157470" cy="294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88ECD48-BD37-4FD1-BE75-F6F31191A099}"/>
                </a:ext>
              </a:extLst>
            </p:cNvPr>
            <p:cNvGrpSpPr/>
            <p:nvPr/>
          </p:nvGrpSpPr>
          <p:grpSpPr>
            <a:xfrm>
              <a:off x="2835995" y="4549726"/>
              <a:ext cx="2621461" cy="1022594"/>
              <a:chOff x="1575449" y="5283947"/>
              <a:chExt cx="2621461" cy="1022594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09E0AE5-20EB-4550-A168-09236A3CE187}"/>
                  </a:ext>
                </a:extLst>
              </p:cNvPr>
              <p:cNvSpPr/>
              <p:nvPr/>
            </p:nvSpPr>
            <p:spPr bwMode="auto">
              <a:xfrm>
                <a:off x="2651230" y="6016914"/>
                <a:ext cx="289249" cy="289627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3200" b="1" i="0" u="none" strike="noStrike" cap="none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64E9236-1157-4DB5-A0AA-2EB0AFDD5252}"/>
                  </a:ext>
                </a:extLst>
              </p:cNvPr>
              <p:cNvSpPr txBox="1"/>
              <p:nvPr/>
            </p:nvSpPr>
            <p:spPr>
              <a:xfrm>
                <a:off x="2893935" y="5680592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04137D-82BD-4326-B3D6-A785D41EDC56}"/>
                  </a:ext>
                </a:extLst>
              </p:cNvPr>
              <p:cNvSpPr txBox="1"/>
              <p:nvPr/>
            </p:nvSpPr>
            <p:spPr>
              <a:xfrm>
                <a:off x="2359464" y="5742147"/>
                <a:ext cx="357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6C5256C5-96F6-4565-AB89-8BC2D62D73AD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 bwMode="auto">
              <a:xfrm>
                <a:off x="1935480" y="6161727"/>
                <a:ext cx="715750" cy="1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55607DE7-1EA1-437F-9069-AD3B49BDC710}"/>
                      </a:ext>
                    </a:extLst>
                  </p:cNvPr>
                  <p:cNvSpPr txBox="1"/>
                  <p:nvPr/>
                </p:nvSpPr>
                <p:spPr>
                  <a:xfrm>
                    <a:off x="1589347" y="5784542"/>
                    <a:ext cx="9394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55607DE7-1EA1-437F-9069-AD3B49BDC7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9347" y="5784542"/>
                    <a:ext cx="93948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D02BEE6-B590-46D9-83F0-72E25964EC91}"/>
                  </a:ext>
                </a:extLst>
              </p:cNvPr>
              <p:cNvSpPr/>
              <p:nvPr/>
            </p:nvSpPr>
            <p:spPr bwMode="auto">
              <a:xfrm>
                <a:off x="3667969" y="5658579"/>
                <a:ext cx="289249" cy="289627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3200" b="1" i="0" u="none" strike="noStrike" cap="none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1193DC5-F1A8-4A26-B1B7-0C580BB2148D}"/>
                  </a:ext>
                </a:extLst>
              </p:cNvPr>
              <p:cNvSpPr txBox="1"/>
              <p:nvPr/>
            </p:nvSpPr>
            <p:spPr>
              <a:xfrm>
                <a:off x="3892018" y="5322255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0D3269E-87E3-40C9-9132-C0108E20748A}"/>
                  </a:ext>
                </a:extLst>
              </p:cNvPr>
              <p:cNvSpPr txBox="1"/>
              <p:nvPr/>
            </p:nvSpPr>
            <p:spPr>
              <a:xfrm>
                <a:off x="3357547" y="5374479"/>
                <a:ext cx="357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5D6E23AD-A80C-41C2-B934-5A444135DB55}"/>
                  </a:ext>
                </a:extLst>
              </p:cNvPr>
              <p:cNvCxnSpPr>
                <a:cxnSpLocks/>
                <a:endCxn id="26" idx="2"/>
              </p:cNvCxnSpPr>
              <p:nvPr/>
            </p:nvCxnSpPr>
            <p:spPr bwMode="auto">
              <a:xfrm>
                <a:off x="1664887" y="5803393"/>
                <a:ext cx="200308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FFC962AD-BC65-4201-ACD9-14BB1D10CC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5449" y="5283947"/>
                    <a:ext cx="9394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FFC962AD-BC65-4201-ACD9-14BB1D10CC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5449" y="5283947"/>
                    <a:ext cx="939488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F76983F-802E-41EC-8724-39DD11BB39B6}"/>
              </a:ext>
            </a:extLst>
          </p:cNvPr>
          <p:cNvCxnSpPr>
            <a:cxnSpLocks/>
          </p:cNvCxnSpPr>
          <p:nvPr/>
        </p:nvCxnSpPr>
        <p:spPr bwMode="auto">
          <a:xfrm>
            <a:off x="3312367" y="4190624"/>
            <a:ext cx="140861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83A572D-CF29-4223-BF6D-5E30653E6B85}"/>
                  </a:ext>
                </a:extLst>
              </p:cNvPr>
              <p:cNvSpPr txBox="1"/>
              <p:nvPr/>
            </p:nvSpPr>
            <p:spPr>
              <a:xfrm>
                <a:off x="3217645" y="3832777"/>
                <a:ext cx="9394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83A572D-CF29-4223-BF6D-5E30653E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45" y="3832777"/>
                <a:ext cx="939488" cy="369332"/>
              </a:xfrm>
              <a:prstGeom prst="rect">
                <a:avLst/>
              </a:prstGeom>
              <a:blipFill>
                <a:blip r:embed="rId1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18">
            <a:extLst>
              <a:ext uri="{FF2B5EF4-FFF2-40B4-BE49-F238E27FC236}">
                <a16:creationId xmlns:a16="http://schemas.microsoft.com/office/drawing/2014/main" id="{C2E4DBFB-6E9C-4A9E-930A-A9AED64A5F8C}"/>
              </a:ext>
            </a:extLst>
          </p:cNvPr>
          <p:cNvSpPr txBox="1"/>
          <p:nvPr/>
        </p:nvSpPr>
        <p:spPr>
          <a:xfrm>
            <a:off x="4393112" y="383277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18">
            <a:extLst>
              <a:ext uri="{FF2B5EF4-FFF2-40B4-BE49-F238E27FC236}">
                <a16:creationId xmlns:a16="http://schemas.microsoft.com/office/drawing/2014/main" id="{C1E8361C-DB93-4EB4-9702-1F1FF94C6B58}"/>
              </a:ext>
            </a:extLst>
          </p:cNvPr>
          <p:cNvSpPr txBox="1"/>
          <p:nvPr/>
        </p:nvSpPr>
        <p:spPr>
          <a:xfrm>
            <a:off x="4508157" y="432930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18">
            <a:extLst>
              <a:ext uri="{FF2B5EF4-FFF2-40B4-BE49-F238E27FC236}">
                <a16:creationId xmlns:a16="http://schemas.microsoft.com/office/drawing/2014/main" id="{C2E4DBFB-6E9C-4A9E-930A-A9AED64A5F8C}"/>
              </a:ext>
            </a:extLst>
          </p:cNvPr>
          <p:cNvSpPr txBox="1"/>
          <p:nvPr/>
        </p:nvSpPr>
        <p:spPr>
          <a:xfrm>
            <a:off x="4879500" y="4329301"/>
            <a:ext cx="35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ChangeArrowheads="1"/>
          </p:cNvSpPr>
          <p:nvPr/>
        </p:nvSpPr>
        <p:spPr bwMode="auto">
          <a:xfrm>
            <a:off x="224419" y="1091436"/>
            <a:ext cx="8805115" cy="174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3.1.5 Trajectory-following Control</a:t>
            </a:r>
          </a:p>
          <a:p>
            <a:pPr marL="215900">
              <a:buFontTx/>
              <a:buNone/>
            </a:pP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Apart from positional regulation, we are also interested in tracking control. Assume the </a:t>
            </a:r>
            <a:r>
              <a:rPr lang="en-US" altLang="zh-CN" sz="2400" b="1" kern="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desired trajectory</a:t>
            </a:r>
            <a:r>
              <a:rPr lang="en-US" altLang="zh-CN" sz="2400" kern="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specified by</a:t>
            </a:r>
          </a:p>
          <a:p>
            <a:pPr marL="215900">
              <a:buFontTx/>
              <a:buNone/>
            </a:pP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,     ,      at all times </a:t>
            </a:r>
            <a:r>
              <a:rPr lang="en-US" altLang="zh-CN" sz="2400" i="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t.</a:t>
            </a:r>
            <a:endParaRPr lang="en-US" altLang="zh-CN" sz="24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zh-CN" sz="24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zh-CN" sz="24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</a:p>
          <a:p>
            <a:pPr>
              <a:buFontTx/>
              <a:buNone/>
            </a:pPr>
            <a:endParaRPr lang="en-US" altLang="zh-CN" sz="26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SG" altLang="zh-CN" kern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kern="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SG" altLang="zh-CN" kern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en-SG" altLang="zh-CN" kern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en-SG" altLang="zh-CN" sz="2800" b="1" kern="0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809051"/>
              </p:ext>
            </p:extLst>
          </p:nvPr>
        </p:nvGraphicFramePr>
        <p:xfrm>
          <a:off x="583857" y="2368434"/>
          <a:ext cx="316885" cy="36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7" name="Equation" r:id="rId6" imgW="203200" imgH="228600" progId="Equation.DSMT4">
                  <p:embed/>
                </p:oleObj>
              </mc:Choice>
              <mc:Fallback>
                <p:oleObj name="Equation" r:id="rId6" imgW="2032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57" y="2368434"/>
                        <a:ext cx="316885" cy="36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724817"/>
              </p:ext>
            </p:extLst>
          </p:nvPr>
        </p:nvGraphicFramePr>
        <p:xfrm>
          <a:off x="1070339" y="2381192"/>
          <a:ext cx="318579" cy="36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8" name="Equation" r:id="rId8" imgW="203200" imgH="228600" progId="Equation.DSMT4">
                  <p:embed/>
                </p:oleObj>
              </mc:Choice>
              <mc:Fallback>
                <p:oleObj name="Equation" r:id="rId8" imgW="2032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339" y="2381192"/>
                        <a:ext cx="318579" cy="364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333841"/>
              </p:ext>
            </p:extLst>
          </p:nvPr>
        </p:nvGraphicFramePr>
        <p:xfrm>
          <a:off x="1570696" y="2368434"/>
          <a:ext cx="337220" cy="3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9" name="Equation" r:id="rId10" imgW="203200" imgH="228600" progId="Equation.DSMT4">
                  <p:embed/>
                </p:oleObj>
              </mc:Choice>
              <mc:Fallback>
                <p:oleObj name="Equation" r:id="rId10" imgW="2032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696" y="2368434"/>
                        <a:ext cx="337220" cy="38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717092"/>
              </p:ext>
            </p:extLst>
          </p:nvPr>
        </p:nvGraphicFramePr>
        <p:xfrm>
          <a:off x="3863975" y="2881192"/>
          <a:ext cx="12350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00" name="Equation" r:id="rId12" imgW="761760" imgH="253800" progId="Equation.DSMT4">
                  <p:embed/>
                </p:oleObj>
              </mc:Choice>
              <mc:Fallback>
                <p:oleObj name="Equation" r:id="rId12" imgW="76176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2881192"/>
                        <a:ext cx="123507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985393"/>
              </p:ext>
            </p:extLst>
          </p:nvPr>
        </p:nvGraphicFramePr>
        <p:xfrm>
          <a:off x="1342486" y="5214977"/>
          <a:ext cx="20367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01" name="Equation" r:id="rId14" imgW="1040765" imgH="241300" progId="Equation.DSMT4">
                  <p:embed/>
                </p:oleObj>
              </mc:Choice>
              <mc:Fallback>
                <p:oleObj name="Equation" r:id="rId14" imgW="1040765" imgH="2413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486" y="5214977"/>
                        <a:ext cx="20367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055679"/>
              </p:ext>
            </p:extLst>
          </p:nvPr>
        </p:nvGraphicFramePr>
        <p:xfrm>
          <a:off x="5232400" y="5268022"/>
          <a:ext cx="19145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02" name="Equation" r:id="rId16" imgW="977900" imgH="241300" progId="Equation.DSMT4">
                  <p:embed/>
                </p:oleObj>
              </mc:Choice>
              <mc:Fallback>
                <p:oleObj name="Equation" r:id="rId16" imgW="977900" imgH="241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5268022"/>
                        <a:ext cx="19145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eft-Right Arrow 19"/>
          <p:cNvSpPr/>
          <p:nvPr/>
        </p:nvSpPr>
        <p:spPr bwMode="auto">
          <a:xfrm>
            <a:off x="3536950" y="5475585"/>
            <a:ext cx="1562100" cy="161005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defRPr/>
            </a:pPr>
            <a:endParaRPr lang="en-SG" altLang="zh-CN">
              <a:ea typeface="宋体" panose="02010600030101010101" pitchFamily="2" charset="-122"/>
            </a:endParaRPr>
          </a:p>
        </p:txBody>
      </p:sp>
      <p:sp>
        <p:nvSpPr>
          <p:cNvPr id="12" name="Rectangle 20"/>
          <p:cNvSpPr/>
          <p:nvPr/>
        </p:nvSpPr>
        <p:spPr>
          <a:xfrm>
            <a:off x="328562" y="5758285"/>
            <a:ext cx="8305318" cy="445135"/>
          </a:xfrm>
          <a:prstGeom prst="rect">
            <a:avLst/>
          </a:prstGeom>
          <a:solidFill>
            <a:srgbClr val="FF66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zh-CN" sz="23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can choose the coefficients for different control performance.</a:t>
            </a:r>
            <a:endParaRPr lang="en-SG" altLang="zh-CN" sz="23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9"/>
              <p:cNvSpPr txBox="1"/>
              <p:nvPr/>
            </p:nvSpPr>
            <p:spPr bwMode="auto">
              <a:xfrm>
                <a:off x="584201" y="3852863"/>
                <a:ext cx="3020134" cy="624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aln/>
                        </m:rP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SG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SG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1" y="3852863"/>
                <a:ext cx="3020134" cy="6245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948008"/>
              </p:ext>
            </p:extLst>
          </p:nvPr>
        </p:nvGraphicFramePr>
        <p:xfrm>
          <a:off x="5695950" y="2909564"/>
          <a:ext cx="259715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03" name="Equation" r:id="rId19" imgW="1600200" imgH="253800" progId="Equation.DSMT4">
                  <p:embed/>
                </p:oleObj>
              </mc:Choice>
              <mc:Fallback>
                <p:oleObj name="Equation" r:id="rId19" imgW="1600200" imgH="253800" progId="Equation.DSMT4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950" y="2909564"/>
                        <a:ext cx="2597150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411456" y="4683520"/>
            <a:ext cx="3898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</a:t>
            </a:r>
            <a:r>
              <a:rPr lang="en-US" altLang="zh-CN" sz="2000" b="1" kern="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closed-loop error equation</a:t>
            </a:r>
            <a:r>
              <a:rPr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450433" y="3390038"/>
            <a:ext cx="4631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corresponding </a:t>
            </a:r>
            <a:r>
              <a:rPr lang="en-US" altLang="zh-CN" sz="2000" b="1" kern="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tracking control law </a:t>
            </a:r>
            <a:r>
              <a:rPr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</a:t>
            </a:r>
          </a:p>
        </p:txBody>
      </p:sp>
      <p:sp>
        <p:nvSpPr>
          <p:cNvPr id="21" name="矩形 20"/>
          <p:cNvSpPr/>
          <p:nvPr/>
        </p:nvSpPr>
        <p:spPr>
          <a:xfrm>
            <a:off x="450433" y="2887361"/>
            <a:ext cx="30299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Define the </a:t>
            </a:r>
            <a:r>
              <a:rPr lang="en-US" altLang="zh-CN" sz="2000" b="1" kern="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tracking error</a:t>
            </a:r>
            <a:r>
              <a:rPr lang="en-US" altLang="zh-CN" sz="20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en-US" sz="2000" dirty="0"/>
          </a:p>
        </p:txBody>
      </p:sp>
      <p:cxnSp>
        <p:nvCxnSpPr>
          <p:cNvPr id="24" name="直接箭头连接符 23"/>
          <p:cNvCxnSpPr/>
          <p:nvPr/>
        </p:nvCxnSpPr>
        <p:spPr bwMode="auto">
          <a:xfrm>
            <a:off x="5232400" y="3085186"/>
            <a:ext cx="3302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graphicFrame>
        <p:nvGraphicFramePr>
          <p:cNvPr id="2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98834"/>
              </p:ext>
            </p:extLst>
          </p:nvPr>
        </p:nvGraphicFramePr>
        <p:xfrm>
          <a:off x="3700463" y="5064125"/>
          <a:ext cx="1236662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04" name="Equation" r:id="rId21" imgW="761760" imgH="253800" progId="Equation.DSMT4">
                  <p:embed/>
                </p:oleObj>
              </mc:Choice>
              <mc:Fallback>
                <p:oleObj name="Equation" r:id="rId21" imgW="761760" imgH="253800" progId="Equation.DSMT4">
                  <p:embed/>
                  <p:pic>
                    <p:nvPicPr>
                      <p:cNvPr id="2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5064125"/>
                        <a:ext cx="1236662" cy="4079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493433" y="4100533"/>
            <a:ext cx="1897533" cy="376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(3.1.1)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42200" y="5247479"/>
            <a:ext cx="1078992" cy="376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(3.1.2)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222885"/>
            <a:ext cx="8445500" cy="47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208586"/>
              </p:ext>
            </p:extLst>
          </p:nvPr>
        </p:nvGraphicFramePr>
        <p:xfrm>
          <a:off x="3708099" y="5915024"/>
          <a:ext cx="20367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8" name="Equation" r:id="rId6" imgW="1040765" imgH="241300" progId="Equation.DSMT4">
                  <p:embed/>
                </p:oleObj>
              </mc:Choice>
              <mc:Fallback>
                <p:oleObj name="Equation" r:id="rId6" imgW="1040765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099" y="5915024"/>
                        <a:ext cx="20367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209283"/>
              </p:ext>
            </p:extLst>
          </p:nvPr>
        </p:nvGraphicFramePr>
        <p:xfrm>
          <a:off x="6474633" y="5905077"/>
          <a:ext cx="19145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9" name="Equation" r:id="rId8" imgW="977900" imgH="241300" progId="Equation.DSMT4">
                  <p:embed/>
                </p:oleObj>
              </mc:Choice>
              <mc:Fallback>
                <p:oleObj name="Equation" r:id="rId8" imgW="9779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4633" y="5905077"/>
                        <a:ext cx="19145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eft-Right Arrow 19"/>
          <p:cNvSpPr/>
          <p:nvPr/>
        </p:nvSpPr>
        <p:spPr bwMode="auto">
          <a:xfrm>
            <a:off x="5860749" y="6048374"/>
            <a:ext cx="495300" cy="180975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defRPr/>
            </a:pPr>
            <a:endParaRPr lang="en-SG" altLang="zh-CN"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10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10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10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10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3182" y="1166018"/>
            <a:ext cx="8920818" cy="5277779"/>
            <a:chOff x="223182" y="1166018"/>
            <a:chExt cx="8920818" cy="5277779"/>
          </a:xfrm>
        </p:grpSpPr>
        <p:sp>
          <p:nvSpPr>
            <p:cNvPr id="3" name="Content Placeholder 2"/>
            <p:cNvSpPr txBox="1">
              <a:spLocks noChangeArrowheads="1"/>
            </p:cNvSpPr>
            <p:nvPr/>
          </p:nvSpPr>
          <p:spPr bwMode="auto">
            <a:xfrm>
              <a:off x="223182" y="1166018"/>
              <a:ext cx="8229600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+mj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altLang="zh-CN" sz="27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3.1.6 Disturbance Rejection</a:t>
              </a:r>
            </a:p>
            <a:p>
              <a:pPr>
                <a:buFontTx/>
                <a:buNone/>
              </a:pPr>
              <a:r>
                <a:rPr lang="en-US" altLang="zh-CN" sz="2400" kern="0" dirty="0">
                  <a:latin typeface="Arial" panose="020B0604020202020204" pitchFamily="34" charset="0"/>
                  <a:ea typeface="宋体" panose="02010600030101010101" pitchFamily="2" charset="-122"/>
                </a:rPr>
                <a:t>	</a:t>
              </a:r>
              <a:r>
                <a:rPr lang="en-US" altLang="zh-CN" sz="2600" b="1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Concepts</a:t>
              </a: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:</a:t>
              </a:r>
              <a:endParaRPr lang="en-SG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	Bounded-input, Bounded-output (BIBO) stability:</a:t>
              </a:r>
            </a:p>
            <a:p>
              <a:pPr>
                <a:buFontTx/>
                <a:buNone/>
              </a:pPr>
              <a:endParaRPr lang="en-US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	Steady-state error: </a:t>
              </a:r>
            </a:p>
            <a:p>
              <a:pPr>
                <a:buFontTx/>
                <a:buNone/>
              </a:pPr>
              <a:endParaRPr lang="en-US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	The effects of integral control:</a:t>
              </a:r>
            </a:p>
            <a:p>
              <a:pPr>
                <a:buFontTx/>
                <a:buNone/>
              </a:pPr>
              <a:endParaRPr lang="en-US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r>
                <a:rPr lang="en-US" altLang="zh-CN" sz="2600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	then the error equation is</a:t>
              </a:r>
              <a:endParaRPr lang="en-SG" altLang="zh-CN" sz="26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SG" altLang="zh-CN" kern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FontTx/>
                <a:buNone/>
              </a:pPr>
              <a:endParaRPr lang="en-SG" altLang="zh-CN" sz="2800" b="1" kern="0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endParaRPr lang="en-SG" altLang="zh-CN" kern="0" dirty="0">
                <a:ea typeface="宋体" panose="02010600030101010101" pitchFamily="2" charset="-122"/>
              </a:endParaRPr>
            </a:p>
          </p:txBody>
        </p:sp>
        <p:graphicFrame>
          <p:nvGraphicFramePr>
            <p:cNvPr id="4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238742"/>
                </p:ext>
              </p:extLst>
            </p:nvPr>
          </p:nvGraphicFramePr>
          <p:xfrm>
            <a:off x="2378079" y="2624026"/>
            <a:ext cx="4462780" cy="518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19" name="Equation" r:id="rId6" imgW="2209800" imgH="254000" progId="Equation.DSMT4">
                    <p:embed/>
                  </p:oleObj>
                </mc:Choice>
                <mc:Fallback>
                  <p:oleObj name="Equation" r:id="rId6" imgW="2209800" imgH="2540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8079" y="2624026"/>
                          <a:ext cx="4462780" cy="518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7958895"/>
                </p:ext>
              </p:extLst>
            </p:nvPr>
          </p:nvGraphicFramePr>
          <p:xfrm>
            <a:off x="2735266" y="3550284"/>
            <a:ext cx="1190625" cy="5099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20" name="Equation" r:id="rId8" imgW="571500" imgH="241300" progId="Equation.DSMT4">
                    <p:embed/>
                  </p:oleObj>
                </mc:Choice>
                <mc:Fallback>
                  <p:oleObj name="Equation" r:id="rId8" imgW="571500" imgH="2413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5266" y="3550284"/>
                          <a:ext cx="1190625" cy="5099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ight Arrow 8"/>
            <p:cNvSpPr/>
            <p:nvPr/>
          </p:nvSpPr>
          <p:spPr bwMode="auto">
            <a:xfrm>
              <a:off x="4125302" y="3734231"/>
              <a:ext cx="468003" cy="12382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defRPr/>
              </a:pPr>
              <a:endParaRPr lang="en-SG" altLang="zh-CN">
                <a:ea typeface="宋体" panose="02010600030101010101" pitchFamily="2" charset="-122"/>
              </a:endParaRPr>
            </a:p>
          </p:txBody>
        </p:sp>
        <p:graphicFrame>
          <p:nvGraphicFramePr>
            <p:cNvPr id="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1572444"/>
                </p:ext>
              </p:extLst>
            </p:nvPr>
          </p:nvGraphicFramePr>
          <p:xfrm>
            <a:off x="4815526" y="3428999"/>
            <a:ext cx="980440" cy="7766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21" name="Equation" r:id="rId10" imgW="685800" imgH="546100" progId="Equation.DSMT4">
                    <p:embed/>
                  </p:oleObj>
                </mc:Choice>
                <mc:Fallback>
                  <p:oleObj name="Equation" r:id="rId10" imgW="685800" imgH="5461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5526" y="3428999"/>
                          <a:ext cx="980440" cy="7766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2667932" y="4645818"/>
            <a:ext cx="3268980" cy="453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22" name="Equation" r:id="rId12" imgW="2197100" imgH="304800" progId="Equation.DSMT4">
                    <p:embed/>
                  </p:oleObj>
                </mc:Choice>
                <mc:Fallback>
                  <p:oleObj name="Equation" r:id="rId12" imgW="2197100" imgH="3048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932" y="4645818"/>
                          <a:ext cx="3268980" cy="453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9"/>
            <p:cNvGraphicFramePr>
              <a:graphicFrameLocks noChangeAspect="1"/>
            </p:cNvGraphicFramePr>
            <p:nvPr/>
          </p:nvGraphicFramePr>
          <p:xfrm>
            <a:off x="2511087" y="5612288"/>
            <a:ext cx="3425825" cy="591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23" name="Equation" r:id="rId14" imgW="1612900" imgH="279400" progId="Equation.DSMT4">
                    <p:embed/>
                  </p:oleObj>
                </mc:Choice>
                <mc:Fallback>
                  <p:oleObj name="Equation" r:id="rId14" imgW="1612900" imgH="2794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1087" y="5612288"/>
                          <a:ext cx="3425825" cy="5918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16"/>
            <p:cNvSpPr/>
            <p:nvPr/>
          </p:nvSpPr>
          <p:spPr>
            <a:xfrm>
              <a:off x="6205687" y="4504805"/>
              <a:ext cx="2938313" cy="193899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400" b="0" dirty="0">
                  <a:solidFill>
                    <a:srgbClr val="224B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The integral term is added to reject steady state errors in the presence of constant disturbance.</a:t>
              </a:r>
              <a:endParaRPr lang="en-SG" altLang="zh-CN" sz="2400" b="0" dirty="0">
                <a:solidFill>
                  <a:srgbClr val="224B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Bent Arrow 17"/>
            <p:cNvSpPr/>
            <p:nvPr/>
          </p:nvSpPr>
          <p:spPr bwMode="auto">
            <a:xfrm>
              <a:off x="4791110" y="5396865"/>
              <a:ext cx="1414810" cy="295275"/>
            </a:xfrm>
            <a:prstGeom prst="bentArrow">
              <a:avLst>
                <a:gd name="adj1" fmla="val 25000"/>
                <a:gd name="adj2" fmla="val 21840"/>
                <a:gd name="adj3" fmla="val 25000"/>
                <a:gd name="adj4" fmla="val 43750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SG" sz="3200" b="1">
                <a:solidFill>
                  <a:schemeClr val="accent2"/>
                </a:solidFill>
                <a:latin typeface="Georgia" panose="02040502050405020303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0013" y="1152635"/>
            <a:ext cx="9043987" cy="4868753"/>
            <a:chOff x="100013" y="1152635"/>
            <a:chExt cx="9043987" cy="4868753"/>
          </a:xfrm>
        </p:grpSpPr>
        <p:sp>
          <p:nvSpPr>
            <p:cNvPr id="7" name="文本框 3"/>
            <p:cNvSpPr txBox="1">
              <a:spLocks noChangeArrowheads="1"/>
            </p:cNvSpPr>
            <p:nvPr/>
          </p:nvSpPr>
          <p:spPr bwMode="auto">
            <a:xfrm>
              <a:off x="100013" y="4545013"/>
              <a:ext cx="9043987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6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If the position of -</a:t>
              </a:r>
              <a:r>
                <a:rPr lang="en-US" altLang="zh-CN" sz="2600" b="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26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 is much further to left on half plane than the roots of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zh-CN" sz="12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6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then the second subpart</a:t>
              </a:r>
              <a:r>
                <a:rPr lang="zh-CN" altLang="en-US" sz="26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6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of the system</a:t>
              </a:r>
              <a:r>
                <a:rPr lang="zh-CN" altLang="en-US" sz="26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6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will dominate dynamics.</a:t>
              </a:r>
              <a:endParaRPr lang="zh-CN" altLang="en-US" sz="26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Content Placeholder 2"/>
            <p:cNvSpPr txBox="1">
              <a:spLocks noChangeArrowheads="1"/>
            </p:cNvSpPr>
            <p:nvPr/>
          </p:nvSpPr>
          <p:spPr bwMode="auto">
            <a:xfrm>
              <a:off x="263787" y="1152635"/>
              <a:ext cx="8229600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+mj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r>
                <a:rPr lang="en-US" altLang="zh-CN" sz="27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3.1.7 Stability Analysis: </a:t>
              </a:r>
              <a:endParaRPr lang="en-SG" altLang="zh-C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" name="Object 1"/>
            <p:cNvGraphicFramePr>
              <a:graphicFrameLocks noChangeAspect="1"/>
            </p:cNvGraphicFramePr>
            <p:nvPr/>
          </p:nvGraphicFramePr>
          <p:xfrm>
            <a:off x="2932113" y="1887965"/>
            <a:ext cx="3136900" cy="5530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14" name="Equation" r:id="rId6" imgW="1384300" imgH="241300" progId="Equation.DSMT4">
                    <p:embed/>
                  </p:oleObj>
                </mc:Choice>
                <mc:Fallback>
                  <p:oleObj name="Equation" r:id="rId6" imgW="1384300" imgH="2413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2113" y="1887965"/>
                          <a:ext cx="3136900" cy="5530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文本框 1"/>
            <p:cNvSpPr txBox="1">
              <a:spLocks noChangeArrowheads="1"/>
            </p:cNvSpPr>
            <p:nvPr/>
          </p:nvSpPr>
          <p:spPr bwMode="auto">
            <a:xfrm>
              <a:off x="4114800" y="3008313"/>
              <a:ext cx="0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3200">
                <a:solidFill>
                  <a:schemeClr val="accent2"/>
                </a:solidFill>
                <a:latin typeface="Georgia" panose="02040502050405020303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4780630"/>
                </p:ext>
              </p:extLst>
            </p:nvPr>
          </p:nvGraphicFramePr>
          <p:xfrm>
            <a:off x="2873249" y="2580011"/>
            <a:ext cx="3287713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15" name="Equation" r:id="rId8" imgW="1371600" imgH="254000" progId="Equation.DSMT4">
                    <p:embed/>
                  </p:oleObj>
                </mc:Choice>
                <mc:Fallback>
                  <p:oleObj name="Equation" r:id="rId8" imgW="1371600" imgH="2540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3249" y="2580011"/>
                          <a:ext cx="3287713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2105"/>
                </p:ext>
              </p:extLst>
            </p:nvPr>
          </p:nvGraphicFramePr>
          <p:xfrm>
            <a:off x="2724150" y="3794125"/>
            <a:ext cx="3586163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16" name="Equation" r:id="rId10" imgW="1447800" imgH="228600" progId="Equation.DSMT4">
                    <p:embed/>
                  </p:oleObj>
                </mc:Choice>
                <mc:Fallback>
                  <p:oleObj name="Equation" r:id="rId10" imgW="1447800" imgH="228600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4150" y="3794125"/>
                          <a:ext cx="3586163" cy="565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箭头: 下 8"/>
            <p:cNvSpPr>
              <a:spLocks noChangeArrowheads="1"/>
            </p:cNvSpPr>
            <p:nvPr/>
          </p:nvSpPr>
          <p:spPr bwMode="auto">
            <a:xfrm>
              <a:off x="4350069" y="3311322"/>
              <a:ext cx="334074" cy="378232"/>
            </a:xfrm>
            <a:prstGeom prst="downArrow">
              <a:avLst>
                <a:gd name="adj1" fmla="val 50000"/>
                <a:gd name="adj2" fmla="val 49890"/>
              </a:avLst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3200" dirty="0">
                <a:latin typeface="Georgia" panose="02040502050405020303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3200" dirty="0">
                <a:latin typeface="Georgia" panose="02040502050405020303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712865"/>
              </p:ext>
            </p:extLst>
          </p:nvPr>
        </p:nvGraphicFramePr>
        <p:xfrm>
          <a:off x="1323929" y="4910286"/>
          <a:ext cx="221551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17" r:id="rId12" imgW="889000" imgH="203200" progId="Equation.KSEE3">
                  <p:embed/>
                </p:oleObj>
              </mc:Choice>
              <mc:Fallback>
                <p:oleObj r:id="rId12" imgW="8890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23929" y="4910286"/>
                        <a:ext cx="2215515" cy="506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57" y="1248685"/>
            <a:ext cx="3515360" cy="3328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9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425" y="1197250"/>
            <a:ext cx="2147570" cy="3379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9" name="Right Arrow 8"/>
          <p:cNvSpPr>
            <a:spLocks noChangeArrowheads="1"/>
          </p:cNvSpPr>
          <p:nvPr/>
        </p:nvSpPr>
        <p:spPr bwMode="auto">
          <a:xfrm>
            <a:off x="3994151" y="5483224"/>
            <a:ext cx="923925" cy="190500"/>
          </a:xfrm>
          <a:prstGeom prst="rightArrow">
            <a:avLst>
              <a:gd name="adj1" fmla="val 50000"/>
              <a:gd name="adj2" fmla="val 50004"/>
            </a:avLst>
          </a:prstGeom>
          <a:solidFill>
            <a:srgbClr val="3366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SG" altLang="zh-CN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00" name="Rectangle 9"/>
          <p:cNvSpPr/>
          <p:nvPr/>
        </p:nvSpPr>
        <p:spPr>
          <a:xfrm>
            <a:off x="5041767" y="5347641"/>
            <a:ext cx="1340047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Tedious</a:t>
            </a:r>
            <a:endParaRPr lang="en-SG" altLang="zh-CN" sz="2400" b="1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4" name="Rectangle 11"/>
          <p:cNvSpPr/>
          <p:nvPr/>
        </p:nvSpPr>
        <p:spPr>
          <a:xfrm>
            <a:off x="5041767" y="5888306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Complicated</a:t>
            </a:r>
            <a:endParaRPr lang="en-SG" altLang="zh-CN" sz="2400" b="1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0" name="Rectangle 9"/>
          <p:cNvSpPr/>
          <p:nvPr/>
        </p:nvSpPr>
        <p:spPr>
          <a:xfrm>
            <a:off x="2166407" y="5343524"/>
            <a:ext cx="182774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Kinematics</a:t>
            </a:r>
            <a:endParaRPr lang="en-SG" altLang="zh-CN" sz="2400" b="1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1" name="Rectangle 9"/>
          <p:cNvSpPr/>
          <p:nvPr/>
        </p:nvSpPr>
        <p:spPr>
          <a:xfrm>
            <a:off x="2166407" y="5861048"/>
            <a:ext cx="164019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Dynamics</a:t>
            </a:r>
            <a:endParaRPr lang="en-SG" altLang="zh-CN" sz="2400" b="1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2" name="Rectangle 9"/>
          <p:cNvSpPr/>
          <p:nvPr/>
        </p:nvSpPr>
        <p:spPr>
          <a:xfrm>
            <a:off x="942381" y="4648406"/>
            <a:ext cx="257492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PUMA560 with 6 DOF</a:t>
            </a:r>
            <a:endParaRPr lang="en-SG" altLang="zh-CN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13" name="Rectangle 9"/>
          <p:cNvSpPr/>
          <p:nvPr/>
        </p:nvSpPr>
        <p:spPr>
          <a:xfrm>
            <a:off x="5185409" y="4648406"/>
            <a:ext cx="279209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KUKA IIWA with 7 DOF</a:t>
            </a:r>
            <a:endParaRPr lang="en-SG" altLang="zh-CN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17" name="Slide Number Placeholder 4"/>
          <p:cNvSpPr txBox="1">
            <a:spLocks/>
          </p:cNvSpPr>
          <p:nvPr/>
        </p:nvSpPr>
        <p:spPr bwMode="auto">
          <a:xfrm>
            <a:off x="8392886" y="6532563"/>
            <a:ext cx="63664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6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6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Right Arrow 8"/>
          <p:cNvSpPr>
            <a:spLocks noChangeArrowheads="1"/>
          </p:cNvSpPr>
          <p:nvPr/>
        </p:nvSpPr>
        <p:spPr bwMode="auto">
          <a:xfrm>
            <a:off x="3994150" y="5996630"/>
            <a:ext cx="923925" cy="190500"/>
          </a:xfrm>
          <a:prstGeom prst="rightArrow">
            <a:avLst>
              <a:gd name="adj1" fmla="val 50000"/>
              <a:gd name="adj2" fmla="val 50004"/>
            </a:avLst>
          </a:prstGeom>
          <a:solidFill>
            <a:srgbClr val="3366F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SG" altLang="zh-CN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2041525" y="5242451"/>
            <a:ext cx="5036248" cy="1170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3200" b="1">
              <a:solidFill>
                <a:srgbClr val="333399"/>
              </a:solidFill>
              <a:latin typeface="Georgia" panose="02040502050405020303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6895" y="5179003"/>
            <a:ext cx="7483981" cy="892552"/>
          </a:xfrm>
          <a:prstGeom prst="rect">
            <a:avLst/>
          </a:prstGeom>
          <a:solidFill>
            <a:srgbClr val="D8D6AC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ultimate goal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to control the system in accordance with certain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Pre-specified Performance Criterion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en-SG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exercise_07_robot-ar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911" y="1499175"/>
            <a:ext cx="5949950" cy="3347085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8392886" y="6532563"/>
            <a:ext cx="63664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8392886" y="6532563"/>
            <a:ext cx="63664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83" y="2082208"/>
            <a:ext cx="8244434" cy="300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/>
          <p:nvPr/>
        </p:nvSpPr>
        <p:spPr>
          <a:xfrm>
            <a:off x="1213576" y="5424820"/>
            <a:ext cx="7179310" cy="46164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 3.1  Basic Blocks (Modules) of Robotic System</a:t>
            </a: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4165" y="1121410"/>
            <a:ext cx="8599805" cy="5180965"/>
            <a:chOff x="479" y="1766"/>
            <a:chExt cx="13543" cy="8159"/>
          </a:xfrm>
        </p:grpSpPr>
        <p:sp>
          <p:nvSpPr>
            <p:cNvPr id="3" name="文本框 2"/>
            <p:cNvSpPr txBox="1"/>
            <p:nvPr/>
          </p:nvSpPr>
          <p:spPr>
            <a:xfrm>
              <a:off x="479" y="1766"/>
              <a:ext cx="11232" cy="80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342900" indent="-342900">
                <a:buFont typeface="Wingdings" panose="05000000000000000000" charset="0"/>
                <a:buChar char="Ø"/>
              </a:pPr>
              <a:r>
                <a:rPr lang="en-US" altLang="zh-CN" sz="27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3.1.1 Classification of Robot Control Scheme</a:t>
              </a:r>
              <a:endParaRPr lang="zh-CN" altLang="en-US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3" name="Content Placeholder 2"/>
            <p:cNvSpPr>
              <a:spLocks noGrp="1"/>
            </p:cNvSpPr>
            <p:nvPr/>
          </p:nvSpPr>
          <p:spPr>
            <a:xfrm>
              <a:off x="936" y="3550"/>
              <a:ext cx="11666" cy="6012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91440" tIns="45720" rIns="91440" bIns="45720" anchor="t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+mj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en-US" altLang="zh-CN" sz="2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I. Control</a:t>
              </a:r>
            </a:p>
            <a:p>
              <a:pPr marL="971550" lvl="1" indent="-514350"/>
              <a:endPara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71550" lvl="1" indent="-514350"/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lvl="1" indent="0">
                <a:buNone/>
              </a:pPr>
              <a:r>
                <a:rPr lang="en-US" altLang="zh-CN" sz="2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II. Task</a:t>
              </a:r>
            </a:p>
            <a:p>
              <a:pPr marL="971550" lvl="1" indent="-514350"/>
              <a:endPara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71550" lvl="1" indent="-514350"/>
              <a:endPara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lvl="1" indent="0">
                <a:buNone/>
              </a:pPr>
              <a:r>
                <a:rPr lang="en-US" altLang="zh-CN" sz="2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III. Technique</a:t>
              </a:r>
            </a:p>
            <a:p>
              <a:pPr marL="0" lvl="1" indent="0">
                <a:buNone/>
              </a:pPr>
              <a:endPara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lvl="1" indent="0">
                <a:buNone/>
              </a:pPr>
              <a:r>
                <a:rPr lang="en-US" altLang="zh-CN" sz="2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IV. Others</a:t>
              </a:r>
              <a:endParaRPr lang="en-SG" altLang="zh-CN" sz="2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Left Brace 4"/>
            <p:cNvSpPr/>
            <p:nvPr/>
          </p:nvSpPr>
          <p:spPr bwMode="auto">
            <a:xfrm>
              <a:off x="4716" y="3501"/>
              <a:ext cx="255" cy="960"/>
            </a:xfrm>
            <a:prstGeom prst="leftBrac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SG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71" y="3211"/>
              <a:ext cx="4968" cy="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Decentralized Control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970" y="3941"/>
              <a:ext cx="4518" cy="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Centralized Control</a:t>
              </a:r>
            </a:p>
          </p:txBody>
        </p:sp>
        <p:sp>
          <p:nvSpPr>
            <p:cNvPr id="10" name="Left Arrow Callout 9"/>
            <p:cNvSpPr/>
            <p:nvPr/>
          </p:nvSpPr>
          <p:spPr bwMode="auto">
            <a:xfrm>
              <a:off x="9094" y="2938"/>
              <a:ext cx="4624" cy="1223"/>
            </a:xfrm>
            <a:prstGeom prst="leftArrowCallout">
              <a:avLst>
                <a:gd name="adj1" fmla="val 20454"/>
                <a:gd name="adj2" fmla="val 23864"/>
                <a:gd name="adj3" fmla="val 25000"/>
                <a:gd name="adj4" fmla="val 86844"/>
              </a:avLst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Each joint has a controller and only local information is known</a:t>
              </a:r>
              <a:endParaRPr kumimoji="0" lang="en-SG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71" y="5169"/>
              <a:ext cx="3468" cy="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Motion Control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988" y="5912"/>
              <a:ext cx="3258" cy="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Force Control</a:t>
              </a:r>
            </a:p>
          </p:txBody>
        </p:sp>
        <p:grpSp>
          <p:nvGrpSpPr>
            <p:cNvPr id="10253" name="Group 24"/>
            <p:cNvGrpSpPr/>
            <p:nvPr/>
          </p:nvGrpSpPr>
          <p:grpSpPr>
            <a:xfrm>
              <a:off x="8121" y="4848"/>
              <a:ext cx="5049" cy="1038"/>
              <a:chOff x="4958007" y="3039833"/>
              <a:chExt cx="3206424" cy="659482"/>
            </a:xfrm>
          </p:grpSpPr>
          <p:sp>
            <p:nvSpPr>
              <p:cNvPr id="14" name="Left Brace 13"/>
              <p:cNvSpPr/>
              <p:nvPr/>
            </p:nvSpPr>
            <p:spPr bwMode="auto">
              <a:xfrm>
                <a:off x="4958007" y="3197187"/>
                <a:ext cx="98434" cy="502128"/>
              </a:xfrm>
              <a:prstGeom prst="leftBrac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>
                <a:lvl1pPr eaLnBrk="0" hangingPunct="0">
                  <a:defRPr sz="3200" b="1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1pPr>
                <a:lvl2pPr marL="742950" indent="-285750" eaLnBrk="0" hangingPunct="0">
                  <a:defRPr sz="3200" b="1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2pPr>
                <a:lvl3pPr marL="1143000" indent="-228600" eaLnBrk="0" hangingPunct="0">
                  <a:defRPr sz="3200" b="1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3pPr>
                <a:lvl4pPr marL="1600200" indent="-228600" eaLnBrk="0" hangingPunct="0">
                  <a:defRPr sz="3200" b="1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4pPr>
                <a:lvl5pPr marL="2057400" indent="-228600" eaLnBrk="0" hangingPunct="0">
                  <a:defRPr sz="3200" b="1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chemeClr val="accent2"/>
                    </a:solidFill>
                    <a:latin typeface="Georgia" panose="02040502050405020303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SG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Georgia" panose="02040502050405020303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079939" y="3039833"/>
                <a:ext cx="3084492" cy="430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Point-to-Point Control</a:t>
                </a: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8313" y="5482"/>
              <a:ext cx="5709" cy="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Continuous Trajectory Control</a:t>
              </a:r>
            </a:p>
          </p:txBody>
        </p:sp>
        <p:sp>
          <p:nvSpPr>
            <p:cNvPr id="17" name="Left Brace 16"/>
            <p:cNvSpPr/>
            <p:nvPr/>
          </p:nvSpPr>
          <p:spPr bwMode="auto">
            <a:xfrm>
              <a:off x="4659" y="5385"/>
              <a:ext cx="255" cy="960"/>
            </a:xfrm>
            <a:prstGeom prst="leftBrac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SG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69" y="6980"/>
              <a:ext cx="3318" cy="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Linear Control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57" y="7697"/>
              <a:ext cx="4038" cy="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Nonlinear Control</a:t>
              </a:r>
            </a:p>
          </p:txBody>
        </p:sp>
        <p:sp>
          <p:nvSpPr>
            <p:cNvPr id="20" name="Left Brace 19"/>
            <p:cNvSpPr/>
            <p:nvPr/>
          </p:nvSpPr>
          <p:spPr bwMode="auto">
            <a:xfrm>
              <a:off x="4715" y="8780"/>
              <a:ext cx="210" cy="930"/>
            </a:xfrm>
            <a:prstGeom prst="leftBrac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SG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Left Brace 20"/>
            <p:cNvSpPr/>
            <p:nvPr/>
          </p:nvSpPr>
          <p:spPr bwMode="auto">
            <a:xfrm>
              <a:off x="4659" y="7237"/>
              <a:ext cx="255" cy="960"/>
            </a:xfrm>
            <a:prstGeom prst="leftBrac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SG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88" y="8521"/>
              <a:ext cx="2583" cy="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Open-Loop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88" y="9248"/>
              <a:ext cx="2643" cy="6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Close-Loop</a:t>
              </a:r>
            </a:p>
          </p:txBody>
        </p:sp>
        <p:sp>
          <p:nvSpPr>
            <p:cNvPr id="24" name="Left Arrow Callout 23"/>
            <p:cNvSpPr/>
            <p:nvPr/>
          </p:nvSpPr>
          <p:spPr bwMode="auto">
            <a:xfrm>
              <a:off x="7229" y="8465"/>
              <a:ext cx="4811" cy="902"/>
            </a:xfrm>
            <a:prstGeom prst="leftArrowCallout">
              <a:avLst>
                <a:gd name="adj1" fmla="val 20454"/>
                <a:gd name="adj2" fmla="val 23864"/>
                <a:gd name="adj3" fmla="val 25000"/>
                <a:gd name="adj4" fmla="val 86844"/>
              </a:avLst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accent2"/>
                  </a:solidFill>
                  <a:latin typeface="Georgia" panose="02040502050405020303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Suitable for pneumatic pick and place operations</a:t>
              </a:r>
              <a:endParaRPr kumimoji="0" lang="en-SG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26" name="Slide Number Placeholder 4"/>
          <p:cNvSpPr txBox="1">
            <a:spLocks/>
          </p:cNvSpPr>
          <p:nvPr/>
        </p:nvSpPr>
        <p:spPr bwMode="auto">
          <a:xfrm>
            <a:off x="8392886" y="6532563"/>
            <a:ext cx="63664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4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27" name="Rectangle 35"/>
          <p:cNvSpPr>
            <a:spLocks noChangeArrowheads="1"/>
          </p:cNvSpPr>
          <p:nvPr/>
        </p:nvSpPr>
        <p:spPr bwMode="auto">
          <a:xfrm>
            <a:off x="594361" y="1708727"/>
            <a:ext cx="8309493" cy="13278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3200" b="1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594360" y="3036570"/>
            <a:ext cx="8309493" cy="13137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3200" b="1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29" name="Rectangle 35"/>
          <p:cNvSpPr>
            <a:spLocks noChangeArrowheads="1"/>
          </p:cNvSpPr>
          <p:nvPr/>
        </p:nvSpPr>
        <p:spPr bwMode="auto">
          <a:xfrm>
            <a:off x="594361" y="4350326"/>
            <a:ext cx="8309491" cy="9671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3200" b="1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30" name="Rectangle 35"/>
          <p:cNvSpPr>
            <a:spLocks noChangeArrowheads="1"/>
          </p:cNvSpPr>
          <p:nvPr/>
        </p:nvSpPr>
        <p:spPr bwMode="auto">
          <a:xfrm>
            <a:off x="594360" y="5317490"/>
            <a:ext cx="8309491" cy="1059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3200" b="1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31" name="Rectangle 35"/>
          <p:cNvSpPr>
            <a:spLocks noChangeArrowheads="1"/>
          </p:cNvSpPr>
          <p:nvPr/>
        </p:nvSpPr>
        <p:spPr bwMode="auto">
          <a:xfrm>
            <a:off x="594360" y="1708727"/>
            <a:ext cx="2276475" cy="13278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3200" b="1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32" name="Rectangle 35"/>
          <p:cNvSpPr>
            <a:spLocks noChangeArrowheads="1"/>
          </p:cNvSpPr>
          <p:nvPr/>
        </p:nvSpPr>
        <p:spPr bwMode="auto">
          <a:xfrm>
            <a:off x="594360" y="3036571"/>
            <a:ext cx="2276475" cy="13137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3200" b="1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594360" y="4350326"/>
            <a:ext cx="2276475" cy="9671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3200" b="1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34" name="Rectangle 35"/>
          <p:cNvSpPr>
            <a:spLocks noChangeArrowheads="1"/>
          </p:cNvSpPr>
          <p:nvPr/>
        </p:nvSpPr>
        <p:spPr bwMode="auto">
          <a:xfrm>
            <a:off x="594361" y="5317488"/>
            <a:ext cx="2287104" cy="105952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3200" b="1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/>
          <p:nvPr/>
        </p:nvSpPr>
        <p:spPr>
          <a:xfrm>
            <a:off x="396239" y="5742305"/>
            <a:ext cx="8397240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 3.2 Functional Block (Module) Diagram of a Robot Control System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8392886" y="6532563"/>
            <a:ext cx="63664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1090380" y="1941120"/>
            <a:ext cx="1286467" cy="184771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57743" y="2541814"/>
            <a:ext cx="121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</a:rPr>
              <a:t>Traj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</a:rPr>
              <a:t>Generator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285533" y="1941120"/>
            <a:ext cx="1286467" cy="1847719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352896" y="2680314"/>
            <a:ext cx="121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Controller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5480686" y="1946073"/>
            <a:ext cx="1286467" cy="739194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480686" y="2131004"/>
            <a:ext cx="12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Robot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cxnSp>
        <p:nvCxnSpPr>
          <p:cNvPr id="52" name="直接连接符 51"/>
          <p:cNvCxnSpPr/>
          <p:nvPr/>
        </p:nvCxnSpPr>
        <p:spPr bwMode="auto">
          <a:xfrm>
            <a:off x="2376847" y="2310718"/>
            <a:ext cx="908686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9" name="直接连接符 58"/>
          <p:cNvCxnSpPr/>
          <p:nvPr/>
        </p:nvCxnSpPr>
        <p:spPr bwMode="auto">
          <a:xfrm>
            <a:off x="2376847" y="2864979"/>
            <a:ext cx="908686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0" name="直接连接符 59"/>
          <p:cNvCxnSpPr/>
          <p:nvPr/>
        </p:nvCxnSpPr>
        <p:spPr bwMode="auto">
          <a:xfrm>
            <a:off x="2376847" y="3432538"/>
            <a:ext cx="908686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cxnSp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394007"/>
              </p:ext>
            </p:extLst>
          </p:nvPr>
        </p:nvGraphicFramePr>
        <p:xfrm>
          <a:off x="2681608" y="1935552"/>
          <a:ext cx="27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9" name="Equation" r:id="rId6" imgW="279360" imgH="380880" progId="Equation.DSMT4">
                  <p:embed/>
                </p:oleObj>
              </mc:Choice>
              <mc:Fallback>
                <p:oleObj name="Equation" r:id="rId6" imgW="2793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81608" y="1935552"/>
                        <a:ext cx="279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123497"/>
              </p:ext>
            </p:extLst>
          </p:nvPr>
        </p:nvGraphicFramePr>
        <p:xfrm>
          <a:off x="2648577" y="2421218"/>
          <a:ext cx="279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0" name="Equation" r:id="rId8" imgW="279360" imgH="419040" progId="Equation.DSMT4">
                  <p:embed/>
                </p:oleObj>
              </mc:Choice>
              <mc:Fallback>
                <p:oleObj name="Equation" r:id="rId8" imgW="279360" imgH="419040" progId="Equation.DSMT4">
                  <p:embed/>
                  <p:pic>
                    <p:nvPicPr>
                      <p:cNvPr id="57" name="对象 5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48577" y="2421218"/>
                        <a:ext cx="2794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051811"/>
              </p:ext>
            </p:extLst>
          </p:nvPr>
        </p:nvGraphicFramePr>
        <p:xfrm>
          <a:off x="2646261" y="3026915"/>
          <a:ext cx="279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1" name="Equation" r:id="rId10" imgW="279360" imgH="419040" progId="Equation.DSMT4">
                  <p:embed/>
                </p:oleObj>
              </mc:Choice>
              <mc:Fallback>
                <p:oleObj name="Equation" r:id="rId10" imgW="279360" imgH="419040" progId="Equation.DSMT4">
                  <p:embed/>
                  <p:pic>
                    <p:nvPicPr>
                      <p:cNvPr id="63" name="对象 6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46261" y="3026915"/>
                        <a:ext cx="2794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直接连接符 64"/>
          <p:cNvCxnSpPr/>
          <p:nvPr/>
        </p:nvCxnSpPr>
        <p:spPr bwMode="auto">
          <a:xfrm>
            <a:off x="4572000" y="2310718"/>
            <a:ext cx="908686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cxnSp>
      <p:graphicFrame>
        <p:nvGraphicFramePr>
          <p:cNvPr id="66" name="对象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351456"/>
              </p:ext>
            </p:extLst>
          </p:nvPr>
        </p:nvGraphicFramePr>
        <p:xfrm>
          <a:off x="4897874" y="2024929"/>
          <a:ext cx="190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2" name="Equation" r:id="rId12" imgW="190440" imgH="203040" progId="Equation.DSMT4">
                  <p:embed/>
                </p:oleObj>
              </mc:Choice>
              <mc:Fallback>
                <p:oleObj name="Equation" r:id="rId12" imgW="190440" imgH="203040" progId="Equation.DSMT4">
                  <p:embed/>
                  <p:pic>
                    <p:nvPicPr>
                      <p:cNvPr id="57" name="对象 5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97874" y="2024929"/>
                        <a:ext cx="1905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267" name="直接连接符 11266"/>
          <p:cNvCxnSpPr/>
          <p:nvPr/>
        </p:nvCxnSpPr>
        <p:spPr bwMode="auto">
          <a:xfrm>
            <a:off x="6767153" y="2131004"/>
            <a:ext cx="905532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0" name="直接连接符 11269"/>
          <p:cNvCxnSpPr/>
          <p:nvPr/>
        </p:nvCxnSpPr>
        <p:spPr bwMode="auto">
          <a:xfrm flipH="1">
            <a:off x="7672685" y="2126052"/>
            <a:ext cx="6307" cy="2908555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3" name="直接连接符 11272"/>
          <p:cNvCxnSpPr/>
          <p:nvPr/>
        </p:nvCxnSpPr>
        <p:spPr bwMode="auto">
          <a:xfrm flipH="1">
            <a:off x="3524577" y="5034607"/>
            <a:ext cx="4148108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5" name="直接连接符 11274"/>
          <p:cNvCxnSpPr/>
          <p:nvPr/>
        </p:nvCxnSpPr>
        <p:spPr bwMode="auto">
          <a:xfrm flipV="1">
            <a:off x="3518270" y="3788839"/>
            <a:ext cx="0" cy="1245768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0" name="直接连接符 79"/>
          <p:cNvCxnSpPr/>
          <p:nvPr/>
        </p:nvCxnSpPr>
        <p:spPr bwMode="auto">
          <a:xfrm>
            <a:off x="6767153" y="2498943"/>
            <a:ext cx="505385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直接连接符 80"/>
          <p:cNvCxnSpPr/>
          <p:nvPr/>
        </p:nvCxnSpPr>
        <p:spPr bwMode="auto">
          <a:xfrm>
            <a:off x="7272538" y="2498943"/>
            <a:ext cx="0" cy="204378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直接连接符 83"/>
          <p:cNvCxnSpPr/>
          <p:nvPr/>
        </p:nvCxnSpPr>
        <p:spPr bwMode="auto">
          <a:xfrm flipV="1">
            <a:off x="4287628" y="3788839"/>
            <a:ext cx="0" cy="753884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5" name="直接连接符 84"/>
          <p:cNvCxnSpPr/>
          <p:nvPr/>
        </p:nvCxnSpPr>
        <p:spPr bwMode="auto">
          <a:xfrm flipH="1">
            <a:off x="4287629" y="4542723"/>
            <a:ext cx="2984909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0" name="对象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880770"/>
              </p:ext>
            </p:extLst>
          </p:nvPr>
        </p:nvGraphicFramePr>
        <p:xfrm>
          <a:off x="7118786" y="1821729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3" name="Equation" r:id="rId14" imgW="203040" imgH="279360" progId="Equation.DSMT4">
                  <p:embed/>
                </p:oleObj>
              </mc:Choice>
              <mc:Fallback>
                <p:oleObj name="Equation" r:id="rId14" imgW="203040" imgH="279360" progId="Equation.DSMT4">
                  <p:embed/>
                  <p:pic>
                    <p:nvPicPr>
                      <p:cNvPr id="57" name="对象 5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18786" y="1821729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对象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86180"/>
              </p:ext>
            </p:extLst>
          </p:nvPr>
        </p:nvGraphicFramePr>
        <p:xfrm>
          <a:off x="7109261" y="2175742"/>
          <a:ext cx="203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4" name="Equation" r:id="rId16" imgW="203040" imgH="342720" progId="Equation.DSMT4">
                  <p:embed/>
                </p:oleObj>
              </mc:Choice>
              <mc:Fallback>
                <p:oleObj name="Equation" r:id="rId16" imgW="203040" imgH="342720" progId="Equation.DSMT4">
                  <p:embed/>
                  <p:pic>
                    <p:nvPicPr>
                      <p:cNvPr id="90" name="对象 8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09261" y="2175742"/>
                        <a:ext cx="203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3700" y="1831975"/>
            <a:ext cx="8107680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The most basic criterion in designing a control system is to  </a:t>
            </a:r>
          </a:p>
          <a:p>
            <a:pPr indent="0" algn="just">
              <a:buFont typeface="Wingdings" panose="05000000000000000000" charset="0"/>
              <a:buNone/>
            </a:pP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ensure that the resulting closed-loop system is 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stable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707390" y="2893695"/>
            <a:ext cx="7970458" cy="9525"/>
          </a:xfrm>
          <a:prstGeom prst="line">
            <a:avLst/>
          </a:prstGeom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073080" y="5951900"/>
            <a:ext cx="3445175" cy="430887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Fig. 3  Mass Spring System</a:t>
            </a:r>
          </a:p>
        </p:txBody>
      </p:sp>
      <p:sp>
        <p:nvSpPr>
          <p:cNvPr id="7" name="Rectangle 3"/>
          <p:cNvSpPr/>
          <p:nvPr/>
        </p:nvSpPr>
        <p:spPr>
          <a:xfrm>
            <a:off x="422240" y="3407896"/>
            <a:ext cx="41783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Consider the mass spring system</a:t>
            </a:r>
          </a:p>
        </p:txBody>
      </p:sp>
      <p:graphicFrame>
        <p:nvGraphicFramePr>
          <p:cNvPr id="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924743"/>
              </p:ext>
            </p:extLst>
          </p:nvPr>
        </p:nvGraphicFramePr>
        <p:xfrm>
          <a:off x="1539362" y="4077677"/>
          <a:ext cx="2077720" cy="39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2" name="Equation" r:id="rId6" imgW="1002665" imgH="177165" progId="Equation.3">
                  <p:embed/>
                </p:oleObj>
              </mc:Choice>
              <mc:Fallback>
                <p:oleObj name="Equation" r:id="rId6" imgW="1002665" imgH="177165" progId="Equation.3">
                  <p:embed/>
                  <p:pic>
                    <p:nvPicPr>
                      <p:cNvPr id="0" name="图片 277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362" y="4077677"/>
                        <a:ext cx="2077720" cy="395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/>
          <p:nvPr/>
        </p:nvSpPr>
        <p:spPr>
          <a:xfrm>
            <a:off x="498475" y="4565184"/>
            <a:ext cx="63119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i.e.,</a:t>
            </a:r>
          </a:p>
        </p:txBody>
      </p:sp>
      <p:graphicFrame>
        <p:nvGraphicFramePr>
          <p:cNvPr id="1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906490"/>
              </p:ext>
            </p:extLst>
          </p:nvPr>
        </p:nvGraphicFramePr>
        <p:xfrm>
          <a:off x="1553763" y="5103197"/>
          <a:ext cx="2132330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3" name="Equation" r:id="rId8" imgW="1028700" imgH="228600" progId="Equation.3">
                  <p:embed/>
                </p:oleObj>
              </mc:Choice>
              <mc:Fallback>
                <p:oleObj name="Equation" r:id="rId8" imgW="1028700" imgH="228600" progId="Equation.3">
                  <p:embed/>
                  <p:pic>
                    <p:nvPicPr>
                      <p:cNvPr id="0" name="图片 277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3763" y="5103197"/>
                        <a:ext cx="2132330" cy="510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281273" y="1150620"/>
            <a:ext cx="7818120" cy="605155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Wingdings" panose="05000000000000000000" charset="0"/>
              <a:buChar char="Ø"/>
            </a:pPr>
            <a:r>
              <a:rPr lang="en-US" altLang="en-US" sz="2700" b="1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3.1.2 Stability of 2</a:t>
            </a:r>
            <a:r>
              <a:rPr lang="en-US" altLang="en-US" sz="2700" b="1" kern="12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en-US" sz="2700" b="1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Linear Systems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2617" y="3326782"/>
            <a:ext cx="4413133" cy="2476804"/>
          </a:xfrm>
          <a:prstGeom prst="rect">
            <a:avLst/>
          </a:prstGeom>
        </p:spPr>
      </p:pic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8392886" y="6532563"/>
            <a:ext cx="63664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1273" y="1157101"/>
            <a:ext cx="788416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Under the assumption of zero initial conditions, we have the </a:t>
            </a:r>
            <a:r>
              <a:rPr lang="en-US" altLang="zh-CN" sz="26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characteristic equation:</a:t>
            </a:r>
            <a:endParaRPr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The solutions (poles) of the system are given by</a:t>
            </a:r>
          </a:p>
        </p:txBody>
      </p:sp>
      <p:graphicFrame>
        <p:nvGraphicFramePr>
          <p:cNvPr id="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096104"/>
              </p:ext>
            </p:extLst>
          </p:nvPr>
        </p:nvGraphicFramePr>
        <p:xfrm>
          <a:off x="6827372" y="1938282"/>
          <a:ext cx="2135653" cy="811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7" name="Equation" r:id="rId5" imgW="1295400" imgH="457200" progId="Equation.3">
                  <p:embed/>
                </p:oleObj>
              </mc:Choice>
              <mc:Fallback>
                <p:oleObj name="Equation" r:id="rId5" imgW="1295400" imgH="457200" progId="Equation.3">
                  <p:embed/>
                  <p:pic>
                    <p:nvPicPr>
                      <p:cNvPr id="0" name="图片 277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7372" y="1938282"/>
                        <a:ext cx="2135653" cy="811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4"/>
              <p:cNvSpPr txBox="1"/>
              <p:nvPr/>
            </p:nvSpPr>
            <p:spPr bwMode="auto">
              <a:xfrm>
                <a:off x="4338637" y="1577975"/>
                <a:ext cx="2422225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SG" dirty="0">
                    <a:solidFill>
                      <a:srgbClr val="000000"/>
                    </a:solidFill>
                  </a:rPr>
                  <a:t>S^2</a:t>
                </a:r>
                <a14:m>
                  <m:oMath xmlns:m="http://schemas.openxmlformats.org/officeDocument/2006/math">
                    <m:r>
                      <a:rPr lang="en-SG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SG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SG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SG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11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8637" y="1577975"/>
                <a:ext cx="2422225" cy="511175"/>
              </a:xfrm>
              <a:prstGeom prst="rect">
                <a:avLst/>
              </a:prstGeom>
              <a:blipFill>
                <a:blip r:embed="rId7"/>
                <a:stretch>
                  <a:fillRect l="-2267" t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8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8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8392886" y="6532563"/>
            <a:ext cx="63664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8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8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281273" y="2750221"/>
            <a:ext cx="8748261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When               , we have the </a:t>
            </a:r>
            <a:r>
              <a:rPr lang="en-US" altLang="zh-CN" sz="2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fastest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possible </a:t>
            </a:r>
            <a:r>
              <a:rPr lang="en-US" altLang="zh-CN" sz="2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non-oscillatory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6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response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 This response is called 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critically damped</a:t>
            </a:r>
            <a:r>
              <a:rPr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.</a:t>
            </a:r>
          </a:p>
        </p:txBody>
      </p:sp>
      <p:graphicFrame>
        <p:nvGraphicFramePr>
          <p:cNvPr id="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233688"/>
              </p:ext>
            </p:extLst>
          </p:nvPr>
        </p:nvGraphicFramePr>
        <p:xfrm>
          <a:off x="1257642" y="2726639"/>
          <a:ext cx="1079500" cy="51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8" name="公式" r:id="rId9" imgW="545465" imgH="241300" progId="Equation.3">
                  <p:embed/>
                </p:oleObj>
              </mc:Choice>
              <mc:Fallback>
                <p:oleObj name="公式" r:id="rId9" imgW="545465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642" y="2726639"/>
                        <a:ext cx="1079500" cy="514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1"/>
          <a:srcRect t="4540" r="1507" b="2426"/>
          <a:stretch/>
        </p:blipFill>
        <p:spPr>
          <a:xfrm>
            <a:off x="3543592" y="3740059"/>
            <a:ext cx="5485942" cy="26789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023" y="4507897"/>
            <a:ext cx="3286664" cy="184459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8591" y="1258174"/>
            <a:ext cx="8229600" cy="4525963"/>
            <a:chOff x="406400" y="1258174"/>
            <a:chExt cx="8229600" cy="4525963"/>
          </a:xfrm>
        </p:grpSpPr>
        <p:sp>
          <p:nvSpPr>
            <p:cNvPr id="10" name="Content Placeholder 2"/>
            <p:cNvSpPr txBox="1">
              <a:spLocks noChangeArrowheads="1"/>
            </p:cNvSpPr>
            <p:nvPr/>
          </p:nvSpPr>
          <p:spPr bwMode="auto">
            <a:xfrm>
              <a:off x="406400" y="1258174"/>
              <a:ext cx="8229600" cy="452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+mj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+mn-lt"/>
                </a:defRPr>
              </a:lvl9pPr>
            </a:lstStyle>
            <a:p>
              <a:pPr>
                <a:buFont typeface="Wingdings" pitchFamily="2" charset="2"/>
                <a:buChar char="Ø"/>
              </a:pPr>
              <a:endParaRPr lang="en-US" altLang="zh-CN" sz="27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500" b="1" kern="0" dirty="0">
                <a:solidFill>
                  <a:srgbClr val="0033CC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buFontTx/>
                <a:buNone/>
              </a:pPr>
              <a:r>
                <a:rPr lang="en-US" altLang="zh-CN" kern="0" dirty="0">
                  <a:latin typeface="Arial" panose="020B0604020202020204" pitchFamily="34" charset="0"/>
                  <a:ea typeface="宋体" panose="02010600030101010101" pitchFamily="2" charset="-122"/>
                </a:rPr>
                <a:t>	 </a:t>
              </a:r>
              <a:r>
                <a:rPr lang="en-US" altLang="zh-CN" sz="2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Consider the forced mass-spring system, we have</a:t>
              </a:r>
              <a:endParaRPr lang="en-SG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Tx/>
                <a:buNone/>
              </a:pPr>
              <a:endParaRPr lang="en-SG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SG" altLang="zh-CN" sz="2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9987486"/>
                </p:ext>
              </p:extLst>
            </p:nvPr>
          </p:nvGraphicFramePr>
          <p:xfrm>
            <a:off x="3231960" y="2458727"/>
            <a:ext cx="2193925" cy="4229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6" name="Equation" r:id="rId6" imgW="1040765" imgH="203200" progId="Equation.DSMT4">
                    <p:embed/>
                  </p:oleObj>
                </mc:Choice>
                <mc:Fallback>
                  <p:oleObj name="Equation" r:id="rId6" imgW="1040765" imgH="2032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1960" y="2458727"/>
                          <a:ext cx="2193925" cy="4229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00" y="2881637"/>
            <a:ext cx="4699000" cy="2430120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81273" y="252184"/>
            <a:ext cx="66716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Fundamentals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 bwMode="auto">
          <a:xfrm>
            <a:off x="8238226" y="6532563"/>
            <a:ext cx="791308" cy="32543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2000" b="0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Blip>
                <a:blip r:embed="rId5"/>
              </a:buBlip>
              <a:defRPr sz="1400" i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rgbClr val="FF6600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idx="1"/>
          </p:nvPr>
        </p:nvSpPr>
        <p:spPr>
          <a:xfrm>
            <a:off x="281273" y="1150620"/>
            <a:ext cx="7818120" cy="605155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Wingdings" panose="05000000000000000000" charset="0"/>
              <a:buChar char="Ø"/>
            </a:pPr>
            <a:r>
              <a:rPr lang="en-US" altLang="en-US" sz="2700" b="1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3.1.3 Control of 2</a:t>
            </a:r>
            <a:r>
              <a:rPr lang="en-US" altLang="en-US" sz="2700" b="1" kern="12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en-US" sz="2700" b="1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Forced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F46F1B-13ED-4EE5-958E-4D6244D6EBB3}"/>
                  </a:ext>
                </a:extLst>
              </p:cNvPr>
              <p:cNvSpPr txBox="1"/>
              <p:nvPr/>
            </p:nvSpPr>
            <p:spPr>
              <a:xfrm>
                <a:off x="163952" y="5286760"/>
                <a:ext cx="887887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the system is in a non-equilibrium position, assuming there is no friction force, we want to control it by applying a force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to bring the system back to equilibrium position, that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zh-CN" alt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F46F1B-13ED-4EE5-958E-4D6244D6E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52" y="5286760"/>
                <a:ext cx="8878877" cy="1200329"/>
              </a:xfrm>
              <a:prstGeom prst="rect">
                <a:avLst/>
              </a:prstGeom>
              <a:blipFill>
                <a:blip r:embed="rId9"/>
                <a:stretch>
                  <a:fillRect l="-1099" t="-4061" r="-151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p:transition advClick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heme/theme1.xml><?xml version="1.0" encoding="utf-8"?>
<a:theme xmlns:a="http://schemas.openxmlformats.org/drawingml/2006/main" name="24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5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3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4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5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6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7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9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0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12822</TotalTime>
  <Words>903</Words>
  <Application>Microsoft Office PowerPoint</Application>
  <PresentationFormat>On-screen Show (4:3)</PresentationFormat>
  <Paragraphs>220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9" baseType="lpstr">
      <vt:lpstr>Arial</vt:lpstr>
      <vt:lpstr>Calibri</vt:lpstr>
      <vt:lpstr>Cambria Math</vt:lpstr>
      <vt:lpstr>Garamond</vt:lpstr>
      <vt:lpstr>Georgia</vt:lpstr>
      <vt:lpstr>Tahoma</vt:lpstr>
      <vt:lpstr>Times New Roman</vt:lpstr>
      <vt:lpstr>Verdana</vt:lpstr>
      <vt:lpstr>Wingdings</vt:lpstr>
      <vt:lpstr>24_Model1</vt:lpstr>
      <vt:lpstr>25_Model1</vt:lpstr>
      <vt:lpstr>33_Model1</vt:lpstr>
      <vt:lpstr>34_Model1</vt:lpstr>
      <vt:lpstr>35_Model1</vt:lpstr>
      <vt:lpstr>36_Model1</vt:lpstr>
      <vt:lpstr>37_Model1</vt:lpstr>
      <vt:lpstr>39_Model1</vt:lpstr>
      <vt:lpstr>40_Model1</vt:lpstr>
      <vt:lpstr>Equation</vt:lpstr>
      <vt:lpstr>公式</vt:lpstr>
      <vt:lpstr>Equation.KSEE3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ROBOTICS: Dynamics and Control Venue: LT 3</dc:title>
  <dc:creator>liuxing</dc:creator>
  <cp:lastModifiedBy>Ge, Shuzhi Sam</cp:lastModifiedBy>
  <cp:revision>968</cp:revision>
  <dcterms:created xsi:type="dcterms:W3CDTF">2018-03-05T05:38:00Z</dcterms:created>
  <dcterms:modified xsi:type="dcterms:W3CDTF">2022-03-21T08:50:30Z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